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68" r:id="rId3"/>
    <p:sldId id="506" r:id="rId4"/>
    <p:sldId id="507" r:id="rId5"/>
    <p:sldId id="364" r:id="rId6"/>
    <p:sldId id="508" r:id="rId7"/>
    <p:sldId id="509" r:id="rId8"/>
    <p:sldId id="510" r:id="rId9"/>
    <p:sldId id="511" r:id="rId10"/>
    <p:sldId id="512" r:id="rId11"/>
    <p:sldId id="513" r:id="rId12"/>
    <p:sldId id="517" r:id="rId13"/>
    <p:sldId id="514" r:id="rId14"/>
    <p:sldId id="515" r:id="rId15"/>
    <p:sldId id="516" r:id="rId16"/>
    <p:sldId id="518" r:id="rId17"/>
    <p:sldId id="519" r:id="rId18"/>
    <p:sldId id="520" r:id="rId19"/>
    <p:sldId id="523" r:id="rId20"/>
    <p:sldId id="526" r:id="rId21"/>
    <p:sldId id="524" r:id="rId22"/>
    <p:sldId id="525" r:id="rId23"/>
    <p:sldId id="527" r:id="rId24"/>
    <p:sldId id="528" r:id="rId25"/>
    <p:sldId id="529" r:id="rId26"/>
    <p:sldId id="530" r:id="rId27"/>
    <p:sldId id="531" r:id="rId28"/>
  </p:sldIdLst>
  <p:sldSz cx="9144000" cy="5143500" type="screen16x9"/>
  <p:notesSz cx="6954838" cy="93091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09BEA4B-7762-495B-BAC8-B149F7A02FAF}">
          <p14:sldIdLst>
            <p14:sldId id="256"/>
            <p14:sldId id="468"/>
            <p14:sldId id="506"/>
            <p14:sldId id="507"/>
            <p14:sldId id="364"/>
            <p14:sldId id="508"/>
            <p14:sldId id="509"/>
            <p14:sldId id="510"/>
            <p14:sldId id="511"/>
            <p14:sldId id="512"/>
            <p14:sldId id="513"/>
            <p14:sldId id="517"/>
            <p14:sldId id="514"/>
            <p14:sldId id="515"/>
            <p14:sldId id="516"/>
            <p14:sldId id="518"/>
            <p14:sldId id="519"/>
            <p14:sldId id="520"/>
            <p14:sldId id="523"/>
            <p14:sldId id="526"/>
            <p14:sldId id="524"/>
            <p14:sldId id="525"/>
            <p14:sldId id="527"/>
            <p14:sldId id="528"/>
            <p14:sldId id="529"/>
          </p14:sldIdLst>
        </p14:section>
        <p14:section name="Sección sin título" id="{510B8EC7-2FBD-4E28-B579-22C507A1FAA2}">
          <p14:sldIdLst>
            <p14:sldId id="530"/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66"/>
    <a:srgbClr val="FFFF99"/>
    <a:srgbClr val="FF9933"/>
    <a:srgbClr val="CCFFFF"/>
    <a:srgbClr val="00FF00"/>
    <a:srgbClr val="006600"/>
    <a:srgbClr val="0000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12" autoAdjust="0"/>
  </p:normalViewPr>
  <p:slideViewPr>
    <p:cSldViewPr snapToGrid="0" snapToObjects="1" showGuides="1">
      <p:cViewPr varScale="1">
        <p:scale>
          <a:sx n="92" d="100"/>
          <a:sy n="92" d="100"/>
        </p:scale>
        <p:origin x="78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ckup%2030-05-2018\PNIA\Evaluaciones%20Pi&#241;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N°</a:t>
            </a:r>
            <a:r>
              <a:rPr lang="es-PE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Brotes - Peso (g)</a:t>
            </a:r>
            <a:endParaRPr lang="es-PE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'LEDs (2)'!$H$31</c:f>
              <c:strCache>
                <c:ptCount val="1"/>
                <c:pt idx="0">
                  <c:v>N° Brotes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'LEDs (2)'!$H$32:$H$35</c:f>
              <c:numCache>
                <c:formatCode>0.00</c:formatCode>
                <c:ptCount val="4"/>
                <c:pt idx="0">
                  <c:v>25.709600000000002</c:v>
                </c:pt>
                <c:pt idx="1">
                  <c:v>27.692</c:v>
                </c:pt>
                <c:pt idx="2">
                  <c:v>26.449600000000004</c:v>
                </c:pt>
                <c:pt idx="3">
                  <c:v>27.334000000000003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8B-4636-ABB9-50A82A8A29EF}"/>
            </c:ext>
          </c:extLst>
        </c:ser>
        <c:ser>
          <c:idx val="1"/>
          <c:order val="1"/>
          <c:tx>
            <c:strRef>
              <c:f>'LEDs (2)'!$I$31</c:f>
              <c:strCache>
                <c:ptCount val="1"/>
                <c:pt idx="0">
                  <c:v>Peso gr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'LEDs (2)'!$I$32:$I$35</c:f>
              <c:numCache>
                <c:formatCode>0.00</c:formatCode>
                <c:ptCount val="4"/>
                <c:pt idx="0">
                  <c:v>129.154</c:v>
                </c:pt>
                <c:pt idx="1">
                  <c:v>138.89400000000001</c:v>
                </c:pt>
                <c:pt idx="2">
                  <c:v>132.69200000000001</c:v>
                </c:pt>
                <c:pt idx="3">
                  <c:v>137.04599999999999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8B-4636-ABB9-50A82A8A29EF}"/>
            </c:ext>
          </c:extLst>
        </c:ser>
        <c:ser>
          <c:idx val="2"/>
          <c:order val="2"/>
          <c:tx>
            <c:strRef>
              <c:f>'LEDs (2)'!$J$31</c:f>
              <c:strCache>
                <c:ptCount val="1"/>
                <c:pt idx="0">
                  <c:v>TTO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'LEDs (2)'!$J$32:$J$35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8B-4636-ABB9-50A82A8A2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3138544"/>
        <c:axId val="1473133648"/>
      </c:barChart>
      <c:catAx>
        <c:axId val="147313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73133648"/>
        <c:crosses val="autoZero"/>
        <c:auto val="1"/>
        <c:lblAlgn val="ctr"/>
        <c:lblOffset val="100"/>
        <c:noMultiLvlLbl val="0"/>
      </c:catAx>
      <c:valAx>
        <c:axId val="147313364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73138544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PE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E8212E-795D-4C7E-8E47-542122D63B5E}" type="datetimeFigureOut">
              <a:rPr lang="es-ES_tradnl" altLang="es-PE"/>
              <a:pPr>
                <a:defRPr/>
              </a:pPr>
              <a:t>24/09/2020</a:t>
            </a:fld>
            <a:endParaRPr lang="es-ES_tradnl" altLang="es-PE"/>
          </a:p>
        </p:txBody>
      </p:sp>
      <p:sp>
        <p:nvSpPr>
          <p:cNvPr id="4" name="Marcador de pie de página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PE"/>
          </a:p>
        </p:txBody>
      </p:sp>
      <p:sp>
        <p:nvSpPr>
          <p:cNvPr id="5" name="Marcador de número de diapositiva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C77C30-689D-4D8C-991A-DA2E09C89A2C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304414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FE9BD2-12C9-4FC0-BF18-11972B1F3C7A}" type="datetimeFigureOut">
              <a:rPr lang="es-ES" altLang="es-ES_tradnl"/>
              <a:pPr>
                <a:defRPr/>
              </a:pPr>
              <a:t>24/09/2020</a:t>
            </a:fld>
            <a:endParaRPr lang="es-ES" altLang="es-ES_tradnl"/>
          </a:p>
        </p:txBody>
      </p:sp>
      <p:sp>
        <p:nvSpPr>
          <p:cNvPr id="4" name="Marcador de imagen de diapositiva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/>
              <a:t>Haga clic para modificar el estilo de texto del patrón</a:t>
            </a:r>
          </a:p>
          <a:p>
            <a:pPr lvl="1"/>
            <a:r>
              <a:rPr lang="es-ES_tradnl" altLang="es-ES_tradnl" noProof="0"/>
              <a:t>Segundo nivel</a:t>
            </a:r>
          </a:p>
          <a:p>
            <a:pPr lvl="2"/>
            <a:r>
              <a:rPr lang="es-ES_tradnl" altLang="es-ES_tradnl" noProof="0"/>
              <a:t>Tercer nivel</a:t>
            </a:r>
          </a:p>
          <a:p>
            <a:pPr lvl="3"/>
            <a:r>
              <a:rPr lang="es-ES_tradnl" altLang="es-ES_tradnl" noProof="0"/>
              <a:t>Cuarto nivel</a:t>
            </a:r>
          </a:p>
          <a:p>
            <a:pPr lvl="4"/>
            <a:r>
              <a:rPr lang="es-ES_tradnl" altLang="es-ES_tradnl" noProof="0"/>
              <a:t>Quinto nivel</a:t>
            </a:r>
            <a:endParaRPr lang="es-ES" altLang="es-ES_tradnl" noProof="0"/>
          </a:p>
        </p:txBody>
      </p:sp>
      <p:sp>
        <p:nvSpPr>
          <p:cNvPr id="6" name="Marcador de pie de página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7" name="Marcador de número de diapositiva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90BF81-8184-4E7C-899B-23792D53419E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81157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_tradnl" sz="4100"/>
              <a:t>Logo de OPA, OPD, proyecto especial, siempre va al costado del logo del Minagri.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100"/>
              <a:t>Siempre se visualiza el logo de la Gestión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10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100"/>
              <a:t>Color para texto adicional: 80% negro</a:t>
            </a:r>
          </a:p>
          <a:p>
            <a:pPr eaLnBrk="1" hangingPunct="1">
              <a:spcBef>
                <a:spcPct val="0"/>
              </a:spcBef>
            </a:pPr>
            <a:endParaRPr lang="es-ES" altLang="es-ES_tradnl" smtClean="0"/>
          </a:p>
        </p:txBody>
      </p:sp>
      <p:sp>
        <p:nvSpPr>
          <p:cNvPr id="102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5588" indent="-232326" defTabSz="464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0240" indent="-232326" defTabSz="464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84893" indent="-232326" defTabSz="464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49545" indent="-232326" defTabSz="464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23C36E-CAF7-48A0-B7D6-B5D9476119C4}" type="slidenum">
              <a:rPr lang="es-ES" altLang="es-ES_tradnl" smtClean="0"/>
              <a:pPr>
                <a:spcBef>
                  <a:spcPct val="0"/>
                </a:spcBef>
              </a:pPr>
              <a:t>1</a:t>
            </a:fld>
            <a:endParaRPr lang="es-ES" altLang="es-ES_tradnl" smtClean="0"/>
          </a:p>
        </p:txBody>
      </p:sp>
    </p:spTree>
    <p:extLst>
      <p:ext uri="{BB962C8B-B14F-4D97-AF65-F5344CB8AC3E}">
        <p14:creationId xmlns:p14="http://schemas.microsoft.com/office/powerpoint/2010/main" val="57356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0BF81-8184-4E7C-899B-23792D53419E}" type="slidenum">
              <a:rPr lang="es-ES" altLang="es-ES_tradnl" smtClean="0"/>
              <a:pPr>
                <a:defRPr/>
              </a:pPr>
              <a:t>5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98992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_minag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992188"/>
            <a:ext cx="1493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930275"/>
            <a:ext cx="1900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16605" r="8737" b="9888"/>
          <a:stretch>
            <a:fillRect/>
          </a:stretch>
        </p:blipFill>
        <p:spPr bwMode="auto">
          <a:xfrm>
            <a:off x="2774950" y="1003300"/>
            <a:ext cx="730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2044" y="2053047"/>
            <a:ext cx="4099911" cy="1102519"/>
          </a:xfrm>
        </p:spPr>
        <p:txBody>
          <a:bodyPr/>
          <a:lstStyle>
            <a:lvl1pPr>
              <a:lnSpc>
                <a:spcPct val="80000"/>
              </a:lnSpc>
              <a:defRPr sz="4000">
                <a:latin typeface="Gotham Bold" pitchFamily="50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3413535"/>
            <a:ext cx="6400800" cy="434590"/>
          </a:xfrm>
        </p:spPr>
        <p:txBody>
          <a:bodyPr/>
          <a:lstStyle>
            <a:lvl1pPr marL="0" indent="0" algn="ctr" defTabSz="457200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es-ES" sz="1600" kern="1200" dirty="0">
                <a:solidFill>
                  <a:srgbClr val="4A452A"/>
                </a:solidFill>
                <a:latin typeface="Gotham Book" panose="02000604040000020004" pitchFamily="50" charset="0"/>
                <a:ea typeface="MS PGothic" panose="020B0600070205080204" pitchFamily="34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849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2FA4-ACD8-4B72-8F59-032B11ECFEBA}" type="datetimeFigureOut">
              <a:rPr lang="es-ES" altLang="es-ES_tradnl"/>
              <a:pPr>
                <a:defRPr/>
              </a:pPr>
              <a:t>24/09/2020</a:t>
            </a:fld>
            <a:endParaRPr lang="es-ES" altLang="es-ES_tradn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0546-40B0-4CEA-90C0-7402990EC0FA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77089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BFC6-C1A6-48CE-AC55-C0419DDB745F}" type="datetimeFigureOut">
              <a:rPr lang="es-ES" altLang="es-ES_tradnl"/>
              <a:pPr>
                <a:defRPr/>
              </a:pPr>
              <a:t>24/09/2020</a:t>
            </a:fld>
            <a:endParaRPr lang="es-ES" altLang="es-ES_tradn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4CC2-511B-4B7E-A567-F0D6FE9ABDF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79925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xmlns="" id="{CE57B08D-22F0-497C-ABC5-62E3CE459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 descr="logo_minagri.jpg">
            <a:extLst>
              <a:ext uri="{FF2B5EF4-FFF2-40B4-BE49-F238E27FC236}">
                <a16:creationId xmlns:a16="http://schemas.microsoft.com/office/drawing/2014/main" xmlns="" id="{3CA04F1E-BE1B-4383-B58C-21D0BADFB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2588"/>
            <a:ext cx="2111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xmlns="" id="{95BA9BCE-6575-47F8-AE85-CC23FE846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247650"/>
            <a:ext cx="1482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logo_minag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2588"/>
            <a:ext cx="2111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247650"/>
            <a:ext cx="1482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172605"/>
            <a:ext cx="3453713" cy="451966"/>
          </a:xfrm>
        </p:spPr>
        <p:txBody>
          <a:bodyPr/>
          <a:lstStyle>
            <a:lvl1pPr algn="l">
              <a:defRPr lang="es-ES" sz="2000" b="1" kern="1200" dirty="0">
                <a:solidFill>
                  <a:srgbClr val="000000"/>
                </a:solidFill>
                <a:latin typeface="Gotham Bold" pitchFamily="50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6500" y="1984376"/>
            <a:ext cx="6757988" cy="1665674"/>
          </a:xfrm>
        </p:spPr>
        <p:txBody>
          <a:bodyPr/>
          <a:lstStyle>
            <a:lvl1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_tradnl" sz="12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" alt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" sz="12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1"/>
            <a:r>
              <a:rPr lang="es-ES" altLang="es-ES_tradnl" dirty="0"/>
              <a:t>Haga clic para modificar el estilo de texto del patrón</a:t>
            </a:r>
          </a:p>
          <a:p>
            <a:pPr lvl="1"/>
            <a:r>
              <a:rPr lang="es-ES" altLang="es-ES_tradnl" dirty="0"/>
              <a:t>Segundo nivel</a:t>
            </a:r>
          </a:p>
          <a:p>
            <a:pPr lvl="2"/>
            <a:r>
              <a:rPr lang="es-ES" alt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1648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logo_minag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2588"/>
            <a:ext cx="2111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247650"/>
            <a:ext cx="1482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6500" y="1984376"/>
            <a:ext cx="6757988" cy="1665674"/>
          </a:xfrm>
        </p:spPr>
        <p:txBody>
          <a:bodyPr/>
          <a:lstStyle>
            <a:lvl1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" altLang="es-ES_tradnl" sz="12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71450" indent="-171450" algn="just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s-ES" sz="12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85743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 descr="logo_minag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2588"/>
            <a:ext cx="2111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247650"/>
            <a:ext cx="1482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3947" y="1523999"/>
            <a:ext cx="3333750" cy="396875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s-ES" sz="2000" b="1" kern="1200" dirty="0">
                <a:solidFill>
                  <a:srgbClr val="000000"/>
                </a:solidFill>
                <a:latin typeface="Gotham Bold" pitchFamily="50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10125" y="1954213"/>
            <a:ext cx="3333750" cy="2308225"/>
          </a:xfr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2286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2286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2286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lang="es-ES_tradnl" sz="1200" kern="1200" dirty="0" smtClean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286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lang="es-ES" sz="12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550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8483-3BFB-43BF-9962-7E07FEEB5915}" type="datetimeFigureOut">
              <a:rPr lang="es-ES" altLang="es-ES_tradnl"/>
              <a:pPr>
                <a:defRPr/>
              </a:pPr>
              <a:t>24/09/2020</a:t>
            </a:fld>
            <a:endParaRPr lang="es-ES" altLang="es-ES_tradnl"/>
          </a:p>
        </p:txBody>
      </p:sp>
      <p:sp>
        <p:nvSpPr>
          <p:cNvPr id="8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9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20BF-CFAD-4196-9567-4E83776BDFF6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91053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ECA16-030C-48F9-BCF6-0B81AB5E0714}" type="datetimeFigureOut">
              <a:rPr lang="es-ES" altLang="es-ES_tradnl"/>
              <a:pPr>
                <a:defRPr/>
              </a:pPr>
              <a:t>24/09/2020</a:t>
            </a:fld>
            <a:endParaRPr lang="es-ES" altLang="es-ES_tradnl"/>
          </a:p>
        </p:txBody>
      </p:sp>
      <p:sp>
        <p:nvSpPr>
          <p:cNvPr id="4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5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DC17-8744-44A6-9CCE-9A254A83F4A0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70560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" descr="logo_minag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265363"/>
            <a:ext cx="2111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257425"/>
            <a:ext cx="1993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2192338"/>
            <a:ext cx="1203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08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88A1-80C6-4A55-9A9C-974C852468D0}" type="datetimeFigureOut">
              <a:rPr lang="es-ES" altLang="es-ES_tradnl"/>
              <a:pPr>
                <a:defRPr/>
              </a:pPr>
              <a:t>24/09/2020</a:t>
            </a:fld>
            <a:endParaRPr lang="es-ES" altLang="es-ES_tradnl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436F-CDBC-4C97-8033-E6D2FBA85A0A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1733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6192-1959-4C01-9FEE-7C844FD4DC5A}" type="datetimeFigureOut">
              <a:rPr lang="es-ES" altLang="es-ES_tradnl"/>
              <a:pPr>
                <a:defRPr/>
              </a:pPr>
              <a:t>24/09/2020</a:t>
            </a:fld>
            <a:endParaRPr lang="es-ES" altLang="es-ES_tradnl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F10A-DE41-46B7-8D22-E3166B67788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9793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smtClean="0"/>
              <a:t>Clic para editar título</a:t>
            </a:r>
            <a:endParaRPr lang="es-ES" altLang="es-ES_tradnl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smtClean="0"/>
              <a:t>Haga clic para modificar el estilo de texto del patrón</a:t>
            </a:r>
          </a:p>
          <a:p>
            <a:pPr lvl="1"/>
            <a:r>
              <a:rPr lang="es-ES_tradnl" altLang="es-ES_tradnl" smtClean="0"/>
              <a:t>Segundo nivel</a:t>
            </a:r>
          </a:p>
          <a:p>
            <a:pPr lvl="2"/>
            <a:r>
              <a:rPr lang="es-ES_tradnl" altLang="es-ES_tradnl" smtClean="0"/>
              <a:t>Tercer nivel</a:t>
            </a:r>
          </a:p>
          <a:p>
            <a:pPr lvl="3"/>
            <a:r>
              <a:rPr lang="es-ES_tradnl" altLang="es-ES_tradnl" smtClean="0"/>
              <a:t>Cuarto nivel</a:t>
            </a:r>
          </a:p>
          <a:p>
            <a:pPr lvl="4"/>
            <a:r>
              <a:rPr lang="es-ES_tradnl" altLang="es-ES_tradnl" smtClean="0"/>
              <a:t>Quinto nivel</a:t>
            </a:r>
            <a:endParaRPr lang="es-ES" altLang="es-ES_tradnl" smtClean="0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E87BB0-C62B-4C5F-A824-51F4AB1F4CEF}" type="datetimeFigureOut">
              <a:rPr lang="es-ES" altLang="es-ES_tradnl"/>
              <a:pPr>
                <a:defRPr/>
              </a:pPr>
              <a:t>24/09/2020</a:t>
            </a:fld>
            <a:endParaRPr lang="es-ES" altLang="es-ES_tradnl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E14992-B07D-4393-8CD1-D3DDCA5F89A4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794" r:id="rId5"/>
    <p:sldLayoutId id="2147483795" r:id="rId6"/>
    <p:sldLayoutId id="2147483804" r:id="rId7"/>
    <p:sldLayoutId id="2147483796" r:id="rId8"/>
    <p:sldLayoutId id="2147483797" r:id="rId9"/>
    <p:sldLayoutId id="2147483798" r:id="rId10"/>
    <p:sldLayoutId id="2147483799" r:id="rId11"/>
    <p:sldLayoutId id="214748380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58161" y="1592443"/>
            <a:ext cx="6275540" cy="16176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PE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s-PE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OPTIMIZACIÓN DE SISTEMAS DE INMERSIÓN TEMPORAL PARA LA PRODUCCIÓN MASIVA DE PLÁNTULAS DE PIÑA (</a:t>
            </a:r>
            <a:r>
              <a:rPr lang="es-PE" sz="20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Ananas</a:t>
            </a:r>
            <a:r>
              <a:rPr lang="es-PE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E" sz="20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comosus</a:t>
            </a:r>
            <a:r>
              <a:rPr lang="es-PE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L. </a:t>
            </a:r>
            <a:r>
              <a:rPr lang="es-PE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Merr</a:t>
            </a:r>
            <a:r>
              <a:rPr lang="es-PE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.) EN LA REGIÓN SAN MARTIN”</a:t>
            </a:r>
            <a:r>
              <a:rPr lang="es-PE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PE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P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s-P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s-PE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A90B9A-AE61-4B4A-A132-2AE2CDB4FC71}"/>
              </a:ext>
            </a:extLst>
          </p:cNvPr>
          <p:cNvSpPr txBox="1"/>
          <p:nvPr/>
        </p:nvSpPr>
        <p:spPr>
          <a:xfrm>
            <a:off x="4211615" y="3042654"/>
            <a:ext cx="3958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/>
              <a:t>Dirección de Recursos Genéticos y Biotecnología</a:t>
            </a:r>
          </a:p>
          <a:p>
            <a:r>
              <a:rPr lang="es-ES" sz="1500" dirty="0"/>
              <a:t>Sub Dirección de Biotecnología</a:t>
            </a:r>
          </a:p>
          <a:p>
            <a:r>
              <a:rPr lang="es-ES" sz="1500" dirty="0"/>
              <a:t>Laboratorio de Biotecnología Vegetal</a:t>
            </a:r>
          </a:p>
          <a:p>
            <a:r>
              <a:rPr lang="es-ES" sz="1500" dirty="0"/>
              <a:t>Estación Experimental Agraria EL PORVENIR</a:t>
            </a:r>
            <a:endParaRPr lang="es-PE" sz="1500" dirty="0"/>
          </a:p>
        </p:txBody>
      </p:sp>
      <p:pic>
        <p:nvPicPr>
          <p:cNvPr id="11" name="Imagen 10" descr="http://www.tenerclase.com/wp-content/uploads/2011/04/pi%C3%B1a.jpg">
            <a:extLst>
              <a:ext uri="{FF2B5EF4-FFF2-40B4-BE49-F238E27FC236}">
                <a16:creationId xmlns:a16="http://schemas.microsoft.com/office/drawing/2014/main" xmlns="" id="{0054F4EA-7407-4D54-A4A5-4031A88BB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69" y="3289077"/>
            <a:ext cx="1141129" cy="948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8D39FE2-67B7-4041-9DD5-ECE3AC8E29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22" y="2854012"/>
            <a:ext cx="1353802" cy="1015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 descr="http://www.proinpa.org/VallesNorte/images/stories/laboinvitro2.jpg">
            <a:extLst>
              <a:ext uri="{FF2B5EF4-FFF2-40B4-BE49-F238E27FC236}">
                <a16:creationId xmlns:a16="http://schemas.microsoft.com/office/drawing/2014/main" xmlns="" id="{A01B3B93-2A2C-4360-BA56-455616EDA4E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66964" b="12592"/>
          <a:stretch/>
        </p:blipFill>
        <p:spPr bwMode="auto">
          <a:xfrm>
            <a:off x="912982" y="2189991"/>
            <a:ext cx="1163523" cy="1020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61F691-C5F1-4E62-8682-E0F70FBB22C0}"/>
              </a:ext>
            </a:extLst>
          </p:cNvPr>
          <p:cNvSpPr txBox="1">
            <a:spLocks/>
          </p:cNvSpPr>
          <p:nvPr/>
        </p:nvSpPr>
        <p:spPr>
          <a:xfrm>
            <a:off x="500499" y="1294571"/>
            <a:ext cx="806161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s-PE" sz="5400" b="1" dirty="0">
                <a:solidFill>
                  <a:srgbClr val="007A55"/>
                </a:solidFill>
              </a:rPr>
              <a:t>EXPERIMENTOS</a:t>
            </a:r>
            <a:r>
              <a:rPr lang="es-PE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Rectángulo 5">
            <a:extLst>
              <a:ext uri="{FF2B5EF4-FFF2-40B4-BE49-F238E27FC236}">
                <a16:creationId xmlns:a16="http://schemas.microsoft.com/office/drawing/2014/main" xmlns="" id="{5E558A4F-7F1D-46EB-9D0A-10D1857E3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82" y="2620134"/>
            <a:ext cx="8084127" cy="611438"/>
          </a:xfrm>
          <a:prstGeom prst="rect">
            <a:avLst/>
          </a:prstGeom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marL="271463" indent="-271463" algn="ctr">
              <a:tabLst>
                <a:tab pos="3779838" algn="l"/>
              </a:tabLst>
            </a:pPr>
            <a:r>
              <a:rPr lang="es-ES_tradnl" altLang="es-PE" b="1" dirty="0">
                <a:solidFill>
                  <a:srgbClr val="EB6C15"/>
                </a:solidFill>
                <a:latin typeface="Arial" panose="020B0604020202020204" pitchFamily="34" charset="0"/>
              </a:rPr>
              <a:t> </a:t>
            </a:r>
            <a:r>
              <a:rPr lang="es-PE" altLang="es-PE" sz="2000" b="1" dirty="0">
                <a:solidFill>
                  <a:srgbClr val="EB6C15"/>
                </a:solidFill>
                <a:latin typeface="Arial" panose="020B0604020202020204" pitchFamily="34" charset="0"/>
              </a:rPr>
              <a:t>RESULTADOS POR OBJETIVO</a:t>
            </a:r>
          </a:p>
        </p:txBody>
      </p:sp>
    </p:spTree>
    <p:extLst>
      <p:ext uri="{BB962C8B-B14F-4D97-AF65-F5344CB8AC3E}">
        <p14:creationId xmlns:p14="http://schemas.microsoft.com/office/powerpoint/2010/main" val="24440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795191" y="930962"/>
            <a:ext cx="7377194" cy="502983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O1A1. EVALUACIÓN DE DIFERENTES CONCENTRACIONES DE OZONO</a:t>
            </a:r>
          </a:p>
        </p:txBody>
      </p:sp>
      <p:pic>
        <p:nvPicPr>
          <p:cNvPr id="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"/>
          <a:stretch>
            <a:fillRect/>
          </a:stretch>
        </p:blipFill>
        <p:spPr bwMode="auto">
          <a:xfrm>
            <a:off x="1171635" y="2277706"/>
            <a:ext cx="3552522" cy="23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3">
            <a:extLst>
              <a:ext uri="{FF2B5EF4-FFF2-40B4-BE49-F238E27FC236}">
                <a16:creationId xmlns:a16="http://schemas.microsoft.com/office/drawing/2014/main" xmlns="" id="{17E2E68D-8D53-449E-BE01-8EDE2B73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70" y="1670814"/>
            <a:ext cx="7418773" cy="5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altLang="es-PE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Objetivo: controlar la contaminación in vitro en la etapa de inducción de yemas laterales y multiplicación en biorreactores de piña Golden, utilizando diferentes tiempos de exposición de ozono.</a:t>
            </a: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5012007" y="2450845"/>
            <a:ext cx="316037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P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Fig. 1. Efecto de diferentes concentraciones </a:t>
            </a:r>
            <a:r>
              <a:rPr kumimoji="0" lang="es-419" altLang="es-P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de </a:t>
            </a:r>
            <a:r>
              <a:rPr kumimoji="0" lang="es-419" altLang="es-P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ozono (O</a:t>
            </a:r>
            <a:r>
              <a:rPr kumimoji="0" lang="es-419" altLang="es-PE" sz="1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3</a:t>
            </a:r>
            <a:r>
              <a:rPr kumimoji="0" lang="es-419" altLang="es-P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) en la desinfección de recipientes </a:t>
            </a:r>
            <a:r>
              <a:rPr kumimoji="0" lang="es-419" altLang="es-P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BITs</a:t>
            </a:r>
            <a:r>
              <a:rPr kumimoji="0" lang="es-419" altLang="es-P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. Evaluación de % de contaminación realizados a los 7, 14, 21 y 28 días después de su inoculación de explantes. Barras con diferentes colores muestran diferentes concentraciones de ozono (mg).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5797" y="1462396"/>
            <a:ext cx="7760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Objetivo: Evaluar el desarrollo y multiplicación in vitro de plántulas de piña, se instaló un ensayo con plántulas de piña en medio de cultivo de multiplicación, incubados en diferentes Biorreactores.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83" y="2058677"/>
            <a:ext cx="3125747" cy="1171583"/>
          </a:xfrm>
          <a:prstGeom prst="rect">
            <a:avLst/>
          </a:prstGeom>
        </p:spPr>
      </p:pic>
      <p:grpSp>
        <p:nvGrpSpPr>
          <p:cNvPr id="5" name="Grupo 13"/>
          <p:cNvGrpSpPr>
            <a:grpSpLocks/>
          </p:cNvGrpSpPr>
          <p:nvPr/>
        </p:nvGrpSpPr>
        <p:grpSpPr bwMode="auto">
          <a:xfrm>
            <a:off x="1153159" y="3269663"/>
            <a:ext cx="3917950" cy="1454150"/>
            <a:chOff x="0" y="0"/>
            <a:chExt cx="3918004" cy="1454028"/>
          </a:xfrm>
        </p:grpSpPr>
        <p:grpSp>
          <p:nvGrpSpPr>
            <p:cNvPr id="6" name="Grupo 2"/>
            <p:cNvGrpSpPr>
              <a:grpSpLocks/>
            </p:cNvGrpSpPr>
            <p:nvPr/>
          </p:nvGrpSpPr>
          <p:grpSpPr bwMode="auto">
            <a:xfrm>
              <a:off x="0" y="13868"/>
              <a:ext cx="3918004" cy="1440160"/>
              <a:chOff x="0" y="13868"/>
              <a:chExt cx="3918004" cy="1440160"/>
            </a:xfrm>
          </p:grpSpPr>
          <p:pic>
            <p:nvPicPr>
              <p:cNvPr id="10" name="Imagen 6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56" t="22556" r="17549" b="7251"/>
              <a:stretch>
                <a:fillRect/>
              </a:stretch>
            </p:blipFill>
            <p:spPr bwMode="auto">
              <a:xfrm>
                <a:off x="917671" y="13868"/>
                <a:ext cx="1080120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n 7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86" b="6868"/>
              <a:stretch>
                <a:fillRect/>
              </a:stretch>
            </p:blipFill>
            <p:spPr bwMode="auto">
              <a:xfrm>
                <a:off x="0" y="13868"/>
                <a:ext cx="93610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n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7791" y="13868"/>
                <a:ext cx="1920213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CuadroTexto 6"/>
            <p:cNvSpPr txBox="1">
              <a:spLocks noChangeArrowheads="1"/>
            </p:cNvSpPr>
            <p:nvPr/>
          </p:nvSpPr>
          <p:spPr bwMode="auto">
            <a:xfrm>
              <a:off x="0" y="13969"/>
              <a:ext cx="360050" cy="54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es-P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>
              <a:spLocks noChangeArrowheads="1"/>
            </p:cNvSpPr>
            <p:nvPr/>
          </p:nvSpPr>
          <p:spPr bwMode="auto">
            <a:xfrm>
              <a:off x="2016153" y="36827"/>
              <a:ext cx="360050" cy="54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es-PE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uadroTexto 8"/>
            <p:cNvSpPr txBox="1">
              <a:spLocks noChangeArrowheads="1"/>
            </p:cNvSpPr>
            <p:nvPr/>
          </p:nvSpPr>
          <p:spPr bwMode="auto">
            <a:xfrm>
              <a:off x="936003" y="0"/>
              <a:ext cx="360050" cy="54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es-PE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9842" r="-337" b="16878"/>
          <a:stretch/>
        </p:blipFill>
        <p:spPr>
          <a:xfrm>
            <a:off x="5071109" y="3269859"/>
            <a:ext cx="3007645" cy="144028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506083" y="4702282"/>
            <a:ext cx="6572671" cy="31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6000"/>
              </a:lnSpc>
              <a:spcAft>
                <a:spcPts val="800"/>
              </a:spcAft>
            </a:pPr>
            <a:r>
              <a:rPr lang="es-PE" sz="1400" dirty="0">
                <a:latin typeface="Calibri Light" panose="020F0302020204030204" pitchFamily="34" charset="0"/>
                <a:ea typeface="Calibri" panose="020F0502020204030204" pitchFamily="34" charset="0"/>
              </a:rPr>
              <a:t>Imagen 1. Tipos de </a:t>
            </a:r>
            <a:r>
              <a:rPr lang="es-PE" sz="1400" dirty="0" err="1">
                <a:latin typeface="Calibri Light" panose="020F0302020204030204" pitchFamily="34" charset="0"/>
                <a:ea typeface="Calibri" panose="020F0502020204030204" pitchFamily="34" charset="0"/>
              </a:rPr>
              <a:t>Biorrecatores</a:t>
            </a:r>
            <a:r>
              <a:rPr lang="es-PE" sz="1400" dirty="0">
                <a:latin typeface="Calibri Light" panose="020F0302020204030204" pitchFamily="34" charset="0"/>
                <a:ea typeface="Calibri" panose="020F0502020204030204" pitchFamily="34" charset="0"/>
              </a:rPr>
              <a:t>: </a:t>
            </a:r>
            <a:r>
              <a:rPr lang="es-PE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a.</a:t>
            </a:r>
            <a:r>
              <a:rPr lang="es-PE" sz="1400" dirty="0">
                <a:latin typeface="Calibri Light" panose="020F0302020204030204" pitchFamily="34" charset="0"/>
                <a:ea typeface="Calibri" panose="020F0502020204030204" pitchFamily="34" charset="0"/>
              </a:rPr>
              <a:t> RALM, </a:t>
            </a:r>
            <a:r>
              <a:rPr lang="es-PE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b</a:t>
            </a:r>
            <a:r>
              <a:rPr lang="es-PE" sz="1400" dirty="0">
                <a:latin typeface="Calibri Light" panose="020F0302020204030204" pitchFamily="34" charset="0"/>
                <a:ea typeface="Calibri" panose="020F0502020204030204" pitchFamily="34" charset="0"/>
              </a:rPr>
              <a:t>. RITA, </a:t>
            </a:r>
            <a:r>
              <a:rPr lang="es-PE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c</a:t>
            </a:r>
            <a:r>
              <a:rPr lang="es-PE" sz="1400" dirty="0">
                <a:latin typeface="Calibri Light" panose="020F0302020204030204" pitchFamily="34" charset="0"/>
                <a:ea typeface="Calibri" panose="020F0502020204030204" pitchFamily="34" charset="0"/>
              </a:rPr>
              <a:t>. GALÓN.</a:t>
            </a:r>
            <a:endParaRPr lang="es-PE" sz="1400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783859" y="872192"/>
            <a:ext cx="7377194" cy="502983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altLang="es-PE" sz="1600" b="1" dirty="0" smtClean="0">
                <a:solidFill>
                  <a:srgbClr val="EB6C15"/>
                </a:solidFill>
                <a:latin typeface="Arial" panose="020B0604020202020204" pitchFamily="34" charset="0"/>
              </a:rPr>
              <a:t>O1A2. </a:t>
            </a:r>
            <a:r>
              <a:rPr lang="es-PE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EVALUACIÓN DEL DESARROLLO DE PLÁNTULAS EN DIFERENTES BIORREACTORES</a:t>
            </a:r>
            <a:endParaRPr lang="es-PE" altLang="es-PE" sz="160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7">
            <a:extLst>
              <a:ext uri="{FF2B5EF4-FFF2-40B4-BE49-F238E27FC236}">
                <a16:creationId xmlns:a16="http://schemas.microsoft.com/office/drawing/2014/main" xmlns="" id="{5F8553B7-0F5A-4D47-97E3-6CC1DF38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16" y="1479636"/>
            <a:ext cx="82668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PE" altLang="es-PE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Evaluación del comportamiento de plántulas de piña en medios de cultivo preparados a base de fertilizantes comerciales, comparados con el medio de cultivo a base de soluciones stock </a:t>
            </a:r>
            <a:r>
              <a:rPr lang="es-PE" altLang="es-PE" sz="14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Murashige</a:t>
            </a:r>
            <a:r>
              <a:rPr lang="es-PE" altLang="es-PE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y Skoog (1962). 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37A51F14-2E74-4B8E-8BCB-7622235E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1" y="2218300"/>
            <a:ext cx="3619375" cy="27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3">
            <a:extLst>
              <a:ext uri="{FF2B5EF4-FFF2-40B4-BE49-F238E27FC236}">
                <a16:creationId xmlns:a16="http://schemas.microsoft.com/office/drawing/2014/main" xmlns="" id="{46143BDF-D468-42DE-9B3F-4F4C68B7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10" y="2218300"/>
            <a:ext cx="4045591" cy="269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815331" y="973286"/>
            <a:ext cx="7377194" cy="502983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altLang="es-PE" sz="1600" b="1" dirty="0" smtClean="0">
                <a:solidFill>
                  <a:srgbClr val="EB6C15"/>
                </a:solidFill>
                <a:latin typeface="Arial" panose="020B0604020202020204" pitchFamily="34" charset="0"/>
              </a:rPr>
              <a:t>O1A3</a:t>
            </a:r>
            <a:r>
              <a:rPr lang="es-PE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. MEDIOS DE CULTIVO A BASE DE FERTILIZANTES COMERCIALES</a:t>
            </a:r>
            <a:endParaRPr lang="es-PE" altLang="es-PE" sz="160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6">
            <a:extLst>
              <a:ext uri="{FF2B5EF4-FFF2-40B4-BE49-F238E27FC236}">
                <a16:creationId xmlns:a16="http://schemas.microsoft.com/office/drawing/2014/main" xmlns="" id="{75ED4256-DCA5-4DD1-8AE5-A2B563E2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36" y="1513036"/>
            <a:ext cx="7980048" cy="72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altLang="es-PE" sz="1300" dirty="0">
                <a:latin typeface="Calibri Light" panose="020F0302020204030204" pitchFamily="34" charset="0"/>
              </a:rPr>
              <a:t>Se construyó filtros alternativos, a base de materiales localmente disponibles, el estudio consiste en la evaluación de 4 medidas de goma espuma (6, 9, 11 y 12 mm), para evaluar inicialmente la contaminación. El estudio se basa en 4 tratamientos (4 medidas) con 10 repeticiones cada uno</a:t>
            </a:r>
            <a:r>
              <a:rPr lang="es-PE" altLang="es-PE" sz="1300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376645" y="2236696"/>
            <a:ext cx="2715366" cy="1238791"/>
            <a:chOff x="3321165" y="3457646"/>
            <a:chExt cx="2962275" cy="1343025"/>
          </a:xfrm>
        </p:grpSpPr>
        <p:pic>
          <p:nvPicPr>
            <p:cNvPr id="5" name="Imagen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165" y="3457646"/>
              <a:ext cx="296227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3712191" y="4585648"/>
              <a:ext cx="218364" cy="2150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</p:grpSp>
      <p:pic>
        <p:nvPicPr>
          <p:cNvPr id="7" name="Imagen 3">
            <a:extLst>
              <a:ext uri="{FF2B5EF4-FFF2-40B4-BE49-F238E27FC236}">
                <a16:creationId xmlns:a16="http://schemas.microsoft.com/office/drawing/2014/main" xmlns="" id="{A29BCA98-30E4-469B-968A-F1804CE2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19" y="3564291"/>
            <a:ext cx="2368017" cy="1579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0">
            <a:extLst>
              <a:ext uri="{FF2B5EF4-FFF2-40B4-BE49-F238E27FC236}">
                <a16:creationId xmlns:a16="http://schemas.microsoft.com/office/drawing/2014/main" xmlns="" id="{C54A170A-3953-496B-92FF-9F23B6D78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43" y="2268504"/>
            <a:ext cx="3957270" cy="263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917546" y="967128"/>
            <a:ext cx="7377194" cy="502983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 algn="ctr">
              <a:tabLst>
                <a:tab pos="3779838" algn="l"/>
              </a:tabLst>
            </a:pPr>
            <a:r>
              <a:rPr lang="es-PE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O1A4. DISEÑO, CONSTRUCCIÓN Y EVALUACIÓN  DE FILTROS DE VENTEO DE BAJO COSTO</a:t>
            </a:r>
            <a:endParaRPr lang="es-PE" altLang="es-PE" sz="160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3">
            <a:extLst>
              <a:ext uri="{FF2B5EF4-FFF2-40B4-BE49-F238E27FC236}">
                <a16:creationId xmlns:a16="http://schemas.microsoft.com/office/drawing/2014/main" xmlns="" id="{C4813EE8-F8E0-4F40-94EB-EB8E87C4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56" y="1439147"/>
            <a:ext cx="7821008" cy="77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altLang="es-PE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Objetivo: Prueba de diferentes concentraciones de CO2 en el desarrollo y multiplicación de plántulas de piña en medio de cultivo libre de azúcar. Así mismo se evaluó las concentraciones de CO2 en los diferentes ambientes del Laboratorio (&gt;900 ppm) y </a:t>
            </a:r>
            <a:r>
              <a:rPr lang="es-PE" altLang="es-PE" sz="1400" dirty="0" err="1" smtClean="0">
                <a:latin typeface="Calibri Light" panose="020F0302020204030204" pitchFamily="34" charset="0"/>
                <a:cs typeface="Times New Roman" panose="02020603050405020304" pitchFamily="18" charset="0"/>
              </a:rPr>
              <a:t>Biorreactores</a:t>
            </a:r>
            <a:r>
              <a:rPr lang="es-PE" altLang="es-PE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de Inmersión Temporal (485 ppm).</a:t>
            </a:r>
            <a:endParaRPr lang="es-PE" altLang="es-PE" sz="1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xmlns="" id="{5AD61AC2-9663-4D80-AA3E-90300318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2" r="19991" b="-12"/>
          <a:stretch>
            <a:fillRect/>
          </a:stretch>
        </p:blipFill>
        <p:spPr bwMode="auto">
          <a:xfrm>
            <a:off x="1277549" y="2347902"/>
            <a:ext cx="2234579" cy="257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xmlns="" id="{75DD644D-B1D9-438E-ACE2-136955EB3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7967" r="6113" b="5357"/>
          <a:stretch>
            <a:fillRect/>
          </a:stretch>
        </p:blipFill>
        <p:spPr bwMode="auto">
          <a:xfrm>
            <a:off x="3893121" y="2347902"/>
            <a:ext cx="3964146" cy="2500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811863" y="912872"/>
            <a:ext cx="7377194" cy="502983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 algn="ctr">
              <a:tabLst>
                <a:tab pos="3779838" algn="l"/>
              </a:tabLst>
            </a:pPr>
            <a:r>
              <a:rPr lang="es-ES_tradnl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O2. </a:t>
            </a:r>
            <a:r>
              <a:rPr lang="es-PE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INSTALACIÓN DE UN SISTEMA DE INYECCIÓN DE CO2</a:t>
            </a:r>
            <a:endParaRPr lang="es-PE" altLang="es-PE" sz="160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3">
            <a:extLst>
              <a:ext uri="{FF2B5EF4-FFF2-40B4-BE49-F238E27FC236}">
                <a16:creationId xmlns:a16="http://schemas.microsoft.com/office/drawing/2014/main" xmlns="" id="{C4813EE8-F8E0-4F40-94EB-EB8E87C4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24" y="1452197"/>
            <a:ext cx="8068512" cy="5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altLang="es-PE" sz="1500" dirty="0">
                <a:latin typeface="Calibri Light" panose="020F0302020204030204" pitchFamily="34" charset="0"/>
              </a:rPr>
              <a:t>Finalidad: Evaluar el desarrollo y multiplicación in vitro de plántulas de piña, incubados en diferentes espectros de luces LED, teniendo como testigo luz blanca.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56290"/>
              </p:ext>
            </p:extLst>
          </p:nvPr>
        </p:nvGraphicFramePr>
        <p:xfrm>
          <a:off x="1202410" y="2150918"/>
          <a:ext cx="2787700" cy="1356177"/>
        </p:xfrm>
        <a:graphic>
          <a:graphicData uri="http://schemas.openxmlformats.org/drawingml/2006/table">
            <a:tbl>
              <a:tblPr firstRow="1" firstCol="1" bandRow="1"/>
              <a:tblGrid>
                <a:gridCol w="1155876">
                  <a:extLst>
                    <a:ext uri="{9D8B030D-6E8A-4147-A177-3AD203B41FA5}">
                      <a16:colId xmlns:a16="http://schemas.microsoft.com/office/drawing/2014/main" xmlns="" val="672033878"/>
                    </a:ext>
                  </a:extLst>
                </a:gridCol>
                <a:gridCol w="1372233">
                  <a:extLst>
                    <a:ext uri="{9D8B030D-6E8A-4147-A177-3AD203B41FA5}">
                      <a16:colId xmlns:a16="http://schemas.microsoft.com/office/drawing/2014/main" xmlns="" val="1926649772"/>
                    </a:ext>
                  </a:extLst>
                </a:gridCol>
                <a:gridCol w="259591">
                  <a:extLst>
                    <a:ext uri="{9D8B030D-6E8A-4147-A177-3AD203B41FA5}">
                      <a16:colId xmlns:a16="http://schemas.microsoft.com/office/drawing/2014/main" xmlns="" val="3425723447"/>
                    </a:ext>
                  </a:extLst>
                </a:gridCol>
              </a:tblGrid>
              <a:tr h="199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TRATAMIENTOS</a:t>
                      </a:r>
                      <a:endParaRPr lang="es-P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LUZ</a:t>
                      </a:r>
                      <a:endParaRPr lang="es-P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350168"/>
                  </a:ext>
                </a:extLst>
              </a:tr>
              <a:tr h="287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T1</a:t>
                      </a:r>
                      <a:endParaRPr lang="es-P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Luz Blanca (Testigo)</a:t>
                      </a:r>
                      <a:endParaRPr lang="es-P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6845855"/>
                  </a:ext>
                </a:extLst>
              </a:tr>
              <a:tr h="289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T2</a:t>
                      </a:r>
                      <a:endParaRPr lang="es-P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Tiras LED</a:t>
                      </a:r>
                      <a:endParaRPr lang="es-P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2992797"/>
                  </a:ext>
                </a:extLst>
              </a:tr>
              <a:tr h="289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T3</a:t>
                      </a:r>
                      <a:endParaRPr lang="es-P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LED 3:1</a:t>
                      </a:r>
                      <a:endParaRPr lang="es-P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314602"/>
                  </a:ext>
                </a:extLst>
              </a:tr>
              <a:tr h="289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T4</a:t>
                      </a:r>
                      <a:endParaRPr lang="es-P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LED 1:1</a:t>
                      </a:r>
                      <a:endParaRPr lang="es-P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876583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41261"/>
              </p:ext>
            </p:extLst>
          </p:nvPr>
        </p:nvGraphicFramePr>
        <p:xfrm>
          <a:off x="4881608" y="2076165"/>
          <a:ext cx="3846756" cy="256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9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8592" r="6635" b="9985"/>
          <a:stretch>
            <a:fillRect/>
          </a:stretch>
        </p:blipFill>
        <p:spPr bwMode="auto">
          <a:xfrm>
            <a:off x="771846" y="3632540"/>
            <a:ext cx="1718858" cy="119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3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4434" b="1918"/>
          <a:stretch>
            <a:fillRect/>
          </a:stretch>
        </p:blipFill>
        <p:spPr bwMode="auto">
          <a:xfrm>
            <a:off x="2744284" y="3632540"/>
            <a:ext cx="1592798" cy="119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964531" y="924905"/>
            <a:ext cx="7377194" cy="502983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 algn="ctr">
              <a:tabLst>
                <a:tab pos="3779838" algn="l"/>
              </a:tabLst>
            </a:pPr>
            <a:r>
              <a:rPr lang="es-PE" altLang="es-PE" sz="1550" b="1" dirty="0">
                <a:solidFill>
                  <a:srgbClr val="EB6C15"/>
                </a:solidFill>
                <a:latin typeface="Arial" panose="020B0604020202020204" pitchFamily="34" charset="0"/>
              </a:rPr>
              <a:t>O3. EVALUACIÓN  DE DIFERENTES ESPECTROS LUMINOSOS EN EL DESARROLLO Y MULTIPLICACIÓN DE PLÁNTULAS DE PIÑA</a:t>
            </a:r>
            <a:endParaRPr lang="es-PE" altLang="es-PE" sz="155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693516" y="1461123"/>
            <a:ext cx="4678410" cy="1809828"/>
            <a:chOff x="2848040" y="1926568"/>
            <a:chExt cx="5759359" cy="223855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040" y="1926568"/>
              <a:ext cx="5759359" cy="223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3248167" y="2825087"/>
              <a:ext cx="405091" cy="2729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248167" y="3098042"/>
              <a:ext cx="405091" cy="300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</p:grp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39133" r="12745" b="11036"/>
          <a:stretch/>
        </p:blipFill>
        <p:spPr bwMode="auto">
          <a:xfrm>
            <a:off x="5548572" y="1528579"/>
            <a:ext cx="2732979" cy="1581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1018545" y="3341532"/>
            <a:ext cx="3951219" cy="1662511"/>
            <a:chOff x="3653258" y="4331126"/>
            <a:chExt cx="4406667" cy="1946844"/>
          </a:xfrm>
        </p:grpSpPr>
        <p:pic>
          <p:nvPicPr>
            <p:cNvPr id="9" name="Imagen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258" y="4331126"/>
              <a:ext cx="4406667" cy="1946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uadroTexto 9"/>
            <p:cNvSpPr txBox="1"/>
            <p:nvPr/>
          </p:nvSpPr>
          <p:spPr>
            <a:xfrm>
              <a:off x="4055659" y="5611505"/>
              <a:ext cx="405091" cy="300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055659" y="5911756"/>
              <a:ext cx="405091" cy="300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54" y="3203057"/>
            <a:ext cx="2701479" cy="1800986"/>
          </a:xfrm>
          <a:prstGeom prst="rect">
            <a:avLst/>
          </a:prstGeom>
        </p:spPr>
      </p:pic>
      <p:sp>
        <p:nvSpPr>
          <p:cNvPr id="13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904357" y="840550"/>
            <a:ext cx="7377194" cy="502983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 algn="ctr">
              <a:tabLst>
                <a:tab pos="3779838" algn="l"/>
              </a:tabLst>
            </a:pPr>
            <a:r>
              <a:rPr lang="es-PE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O4. ACLIMATACIÓN DE PLÁNTULAS DE PIÑA</a:t>
            </a:r>
            <a:endParaRPr lang="es-PE" altLang="es-PE" sz="160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6236" y="883553"/>
            <a:ext cx="749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u="sng" dirty="0">
                <a:solidFill>
                  <a:srgbClr val="C00000"/>
                </a:solidFill>
              </a:rPr>
              <a:t>ESTUDIO: </a:t>
            </a:r>
            <a:r>
              <a:rPr lang="es-PE" sz="1600" b="1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“DETERMINACIÓN DE COSTOS DE LOS OBJETIVOS DEL PROYECTO </a:t>
            </a:r>
            <a:r>
              <a:rPr lang="es-PE" sz="1600" b="1" dirty="0" smtClean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025_PI”</a:t>
            </a:r>
            <a:endParaRPr lang="es-PE" sz="1600" b="1" dirty="0">
              <a:solidFill>
                <a:srgbClr val="007A5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6596" y="1298501"/>
            <a:ext cx="78451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/>
            <a:r>
              <a:rPr lang="es-PE" sz="1600" b="1" u="sng" dirty="0" smtClean="0">
                <a:solidFill>
                  <a:srgbClr val="C00000"/>
                </a:solidFill>
              </a:rPr>
              <a:t>OBJETIVOS:  </a:t>
            </a:r>
          </a:p>
          <a:p>
            <a:pPr marL="179388" lvl="0" indent="-179388"/>
            <a:endParaRPr lang="es-PE" sz="1400" b="1" u="sng" dirty="0">
              <a:solidFill>
                <a:srgbClr val="C00000"/>
              </a:solidFill>
            </a:endParaRPr>
          </a:p>
          <a:p>
            <a:pPr marL="179388" lvl="0" indent="-179388" algn="just"/>
            <a:r>
              <a:rPr lang="es-PE" sz="1400" dirty="0"/>
              <a:t>- Determinación de costos de insumos alternativos y disponibles localmente para la preparación de medios de cultivo, recipientes, filtros de venteo y control de la contaminación.</a:t>
            </a:r>
          </a:p>
          <a:p>
            <a:pPr marL="179388" lvl="0" indent="-179388" algn="just"/>
            <a:r>
              <a:rPr lang="es-PE" sz="1400" dirty="0"/>
              <a:t>- Identificación de los rubros realizado durante la elaboración del experimento.</a:t>
            </a:r>
          </a:p>
          <a:p>
            <a:pPr marL="180975" indent="-180975" algn="just">
              <a:buFontTx/>
              <a:buChar char="-"/>
            </a:pPr>
            <a:endParaRPr lang="es-PE" sz="1400" dirty="0"/>
          </a:p>
          <a:p>
            <a:pPr marL="180975" indent="-180975" algn="just">
              <a:buFontTx/>
              <a:buChar char="-"/>
            </a:pPr>
            <a:endParaRPr lang="es-PE" sz="1600" dirty="0"/>
          </a:p>
        </p:txBody>
      </p:sp>
      <p:grpSp>
        <p:nvGrpSpPr>
          <p:cNvPr id="4" name="Grupo 3"/>
          <p:cNvGrpSpPr/>
          <p:nvPr/>
        </p:nvGrpSpPr>
        <p:grpSpPr>
          <a:xfrm>
            <a:off x="726049" y="2538931"/>
            <a:ext cx="7795691" cy="2324014"/>
            <a:chOff x="3056160" y="4131377"/>
            <a:chExt cx="7795691" cy="23240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6160" y="4131377"/>
              <a:ext cx="7795691" cy="2324014"/>
            </a:xfrm>
            <a:prstGeom prst="rect">
              <a:avLst/>
            </a:prstGeom>
          </p:spPr>
        </p:pic>
        <p:sp>
          <p:nvSpPr>
            <p:cNvPr id="6" name="Elipse 5"/>
            <p:cNvSpPr/>
            <p:nvPr/>
          </p:nvSpPr>
          <p:spPr>
            <a:xfrm>
              <a:off x="10440538" y="4883951"/>
              <a:ext cx="397666" cy="4094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086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69F8D0-2D3C-43C6-A66E-B9D680684422}"/>
              </a:ext>
            </a:extLst>
          </p:cNvPr>
          <p:cNvSpPr txBox="1">
            <a:spLocks/>
          </p:cNvSpPr>
          <p:nvPr/>
        </p:nvSpPr>
        <p:spPr>
          <a:xfrm>
            <a:off x="805738" y="1955335"/>
            <a:ext cx="806161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s-PE" sz="5600" b="1" dirty="0">
                <a:solidFill>
                  <a:srgbClr val="007A55"/>
                </a:solidFill>
              </a:rPr>
              <a:t>EVENTOS </a:t>
            </a:r>
          </a:p>
        </p:txBody>
      </p:sp>
    </p:spTree>
    <p:extLst>
      <p:ext uri="{BB962C8B-B14F-4D97-AF65-F5344CB8AC3E}">
        <p14:creationId xmlns:p14="http://schemas.microsoft.com/office/powerpoint/2010/main" val="41515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88C4E7F1-D9CF-470D-BC5E-AC059D6E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924" y="1866428"/>
            <a:ext cx="7100067" cy="2061336"/>
          </a:xfrm>
        </p:spPr>
        <p:txBody>
          <a:bodyPr/>
          <a:lstStyle/>
          <a:p>
            <a:pPr marL="0" indent="0" algn="just">
              <a:buNone/>
            </a:pPr>
            <a:r>
              <a:rPr lang="es-PE" altLang="es-PE" sz="2000" dirty="0">
                <a:solidFill>
                  <a:schemeClr val="tx1"/>
                </a:solidFill>
              </a:rPr>
              <a:t>El proyecto buscó optimizar la tecnología de micropropagación de  piña utilizando biorreactores de inmersión temporal, permitiendo la provisión de material vegetal de alta calidad genética y fitosanitaria de piña Golden, material de alto valor y demanda en los mercados, contribuyendo a incrementar la competitividad de la agricultura en la amazonia peruana.</a:t>
            </a:r>
          </a:p>
          <a:p>
            <a:endParaRPr lang="es-PE" altLang="es-PE" sz="1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C5E7FA8-4120-4092-A69F-96455D66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100" y="1184045"/>
            <a:ext cx="3453713" cy="451966"/>
          </a:xfrm>
        </p:spPr>
        <p:txBody>
          <a:bodyPr/>
          <a:lstStyle/>
          <a:p>
            <a:pPr>
              <a:defRPr/>
            </a:pPr>
            <a:r>
              <a:rPr lang="es-PE" sz="2500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RESUMEN</a:t>
            </a:r>
            <a:r>
              <a:rPr lang="es-PE" sz="2500" b="1" dirty="0">
                <a:solidFill>
                  <a:srgbClr val="00B050"/>
                </a:solidFill>
              </a:rPr>
              <a:t> </a:t>
            </a:r>
            <a:r>
              <a:rPr lang="es-PE" sz="2500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EJECUTIVO</a:t>
            </a:r>
          </a:p>
        </p:txBody>
      </p:sp>
    </p:spTree>
    <p:extLst>
      <p:ext uri="{BB962C8B-B14F-4D97-AF65-F5344CB8AC3E}">
        <p14:creationId xmlns:p14="http://schemas.microsoft.com/office/powerpoint/2010/main" val="1524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0001380-84AA-40EF-A864-933B1E8C9E5E}"/>
              </a:ext>
            </a:extLst>
          </p:cNvPr>
          <p:cNvSpPr/>
          <p:nvPr/>
        </p:nvSpPr>
        <p:spPr>
          <a:xfrm>
            <a:off x="2847127" y="552381"/>
            <a:ext cx="4411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Curso de Capacitación “Uso y Gerenciamiento de Equipos de Laboratorio</a:t>
            </a:r>
            <a:r>
              <a:rPr lang="es-PE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P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AD9BCCE-3DA0-414F-B40F-93BF1974FC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64" y="1220387"/>
            <a:ext cx="2365998" cy="15773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C7D8F57-D970-43F1-991B-78C7A88A15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34" y="1198712"/>
            <a:ext cx="2365998" cy="157733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ADFABFB-BCD8-4A2B-B8AD-CC61249DE775}"/>
              </a:ext>
            </a:extLst>
          </p:cNvPr>
          <p:cNvSpPr/>
          <p:nvPr/>
        </p:nvSpPr>
        <p:spPr>
          <a:xfrm>
            <a:off x="0" y="2496228"/>
            <a:ext cx="3148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Curso Teórico Práctico: Técnicas de Microscopía</a:t>
            </a:r>
            <a:endParaRPr lang="es-PE" b="1" dirty="0">
              <a:solidFill>
                <a:srgbClr val="007A5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13192" r="25872" b="4528"/>
          <a:stretch/>
        </p:blipFill>
        <p:spPr>
          <a:xfrm>
            <a:off x="317940" y="3195954"/>
            <a:ext cx="1741088" cy="16231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t="12142" r="-282" b="31299"/>
          <a:stretch/>
        </p:blipFill>
        <p:spPr>
          <a:xfrm>
            <a:off x="2143039" y="3195955"/>
            <a:ext cx="1702764" cy="16231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ADFABFB-BCD8-4A2B-B8AD-CC61249DE775}"/>
              </a:ext>
            </a:extLst>
          </p:cNvPr>
          <p:cNvSpPr/>
          <p:nvPr/>
        </p:nvSpPr>
        <p:spPr>
          <a:xfrm>
            <a:off x="4897225" y="2815888"/>
            <a:ext cx="4007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Curso Formulación de Soluciones Nutritivas</a:t>
            </a:r>
            <a:endParaRPr lang="es-PE" b="1" dirty="0">
              <a:solidFill>
                <a:srgbClr val="007A5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34" y="3405677"/>
            <a:ext cx="1937203" cy="14529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86" y="3400491"/>
            <a:ext cx="1891545" cy="14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A84D57B0-B51C-4C93-A83E-9D35FABE4A8A}"/>
              </a:ext>
            </a:extLst>
          </p:cNvPr>
          <p:cNvSpPr txBox="1">
            <a:spLocks/>
          </p:cNvSpPr>
          <p:nvPr/>
        </p:nvSpPr>
        <p:spPr>
          <a:xfrm>
            <a:off x="2313995" y="435509"/>
            <a:ext cx="5021987" cy="93761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altLang="es-PE" sz="1800" b="1" dirty="0" smtClean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CAPACITACIÓN EN BIOREACTORES, SISTEMAS DE INMERSION TEMPORAL Y BIOFABRICAS</a:t>
            </a:r>
            <a:r>
              <a:rPr lang="es-PE" altLang="es-PE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PE" altLang="es-PE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717550" indent="0">
              <a:buFont typeface="Arial" panose="020B0604020202020204" pitchFamily="34" charset="0"/>
              <a:buNone/>
            </a:pPr>
            <a:r>
              <a:rPr lang="es-PE" altLang="es-PE" sz="1400" dirty="0"/>
              <a:t>Empresa: IN VITRO PERU SAC. - Lima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xmlns="" id="{1743AF60-5D30-4DF9-8CF6-08B330DC39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9406" y="1356696"/>
            <a:ext cx="1889177" cy="14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AFECE70-D223-475F-8CCD-218146F5FD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0766" y="1356696"/>
            <a:ext cx="1889177" cy="14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ADFABFB-BCD8-4A2B-B8AD-CC61249DE775}"/>
              </a:ext>
            </a:extLst>
          </p:cNvPr>
          <p:cNvSpPr/>
          <p:nvPr/>
        </p:nvSpPr>
        <p:spPr>
          <a:xfrm>
            <a:off x="508244" y="2800332"/>
            <a:ext cx="5079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18º CURSO INTERNACIONAL DE HIDROPONÍA</a:t>
            </a:r>
            <a:endParaRPr lang="es-PE" b="1" dirty="0">
              <a:solidFill>
                <a:srgbClr val="007A5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3D4FEE-1F78-4BB5-9D9C-7F423A2B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2"/>
          <a:stretch>
            <a:fillRect/>
          </a:stretch>
        </p:blipFill>
        <p:spPr bwMode="auto">
          <a:xfrm>
            <a:off x="1068824" y="3146097"/>
            <a:ext cx="3326530" cy="177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ECC8BC7-1028-487C-87E3-057D3DDC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64" y="2078910"/>
            <a:ext cx="3579564" cy="6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altLang="es-PE" b="1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CAPACITACIÓN EN MÉTODOS ESTADÍSTICOS</a:t>
            </a:r>
          </a:p>
        </p:txBody>
      </p:sp>
      <p:pic>
        <p:nvPicPr>
          <p:cNvPr id="8" name="Imagen 16">
            <a:extLst>
              <a:ext uri="{FF2B5EF4-FFF2-40B4-BE49-F238E27FC236}">
                <a16:creationId xmlns:a16="http://schemas.microsoft.com/office/drawing/2014/main" xmlns="" id="{EDAB54B6-8298-41F8-885A-6A84F01C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7" r="9531"/>
          <a:stretch>
            <a:fillRect/>
          </a:stretch>
        </p:blipFill>
        <p:spPr bwMode="auto">
          <a:xfrm>
            <a:off x="5469393" y="2893863"/>
            <a:ext cx="3456935" cy="19063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6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748" t="17117" r="30770" b="6017"/>
          <a:stretch/>
        </p:blipFill>
        <p:spPr>
          <a:xfrm>
            <a:off x="1462304" y="1803282"/>
            <a:ext cx="2684842" cy="316357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BE11FDE-22CD-406C-8952-3B7B0F9E2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91" t="16078" r="28913" b="4854"/>
          <a:stretch/>
        </p:blipFill>
        <p:spPr>
          <a:xfrm>
            <a:off x="4668410" y="1803282"/>
            <a:ext cx="2529630" cy="3163571"/>
          </a:xfrm>
          <a:prstGeom prst="rect">
            <a:avLst/>
          </a:prstGeom>
        </p:spPr>
      </p:pic>
      <p:sp>
        <p:nvSpPr>
          <p:cNvPr id="6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803167" y="950020"/>
            <a:ext cx="7377194" cy="598226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 algn="ctr">
              <a:tabLst>
                <a:tab pos="3779838" algn="l"/>
              </a:tabLst>
            </a:pPr>
            <a:r>
              <a:rPr lang="es-PE" altLang="es-PE" sz="1550" b="1" dirty="0" smtClean="0">
                <a:solidFill>
                  <a:srgbClr val="EB6C15"/>
                </a:solidFill>
                <a:latin typeface="Arial" panose="020B0604020202020204" pitchFamily="34" charset="0"/>
              </a:rPr>
              <a:t>MANUAL CON PROCEDIMIENTO PARA LA PROPAGACIÓN IN VITRO DE PLÁNTULAS DE PIÑA</a:t>
            </a:r>
            <a:endParaRPr lang="es-PE" altLang="es-PE" sz="155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950" t="29990" r="38428" b="6390"/>
          <a:stretch/>
        </p:blipFill>
        <p:spPr>
          <a:xfrm>
            <a:off x="2534891" y="1431528"/>
            <a:ext cx="4255115" cy="35249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2194782" y="833141"/>
            <a:ext cx="4935331" cy="476736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 algn="ctr">
              <a:tabLst>
                <a:tab pos="3779838" algn="l"/>
              </a:tabLst>
            </a:pPr>
            <a:r>
              <a:rPr lang="es-PE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ARTÍCULO CIENTÍFICO A SOMETER</a:t>
            </a:r>
            <a:endParaRPr lang="es-PE" altLang="es-PE" sz="160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A6BE9C-8FFC-4EFA-A850-8FFDB1401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9" t="17569" r="36413" b="5292"/>
          <a:stretch/>
        </p:blipFill>
        <p:spPr>
          <a:xfrm>
            <a:off x="1748544" y="1656813"/>
            <a:ext cx="2387037" cy="31974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422C21C-6B31-4719-8B2A-41A4B676E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2" t="16077" r="37391" b="5679"/>
          <a:stretch/>
        </p:blipFill>
        <p:spPr>
          <a:xfrm>
            <a:off x="4658447" y="1656813"/>
            <a:ext cx="2484277" cy="31974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xmlns="" id="{72C35099-9BFB-4211-80C5-B63A5DEDBEAA}"/>
              </a:ext>
            </a:extLst>
          </p:cNvPr>
          <p:cNvSpPr/>
          <p:nvPr/>
        </p:nvSpPr>
        <p:spPr>
          <a:xfrm>
            <a:off x="1748545" y="877661"/>
            <a:ext cx="5394180" cy="476736"/>
          </a:xfrm>
          <a:prstGeom prst="roundRect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 algn="ctr">
              <a:tabLst>
                <a:tab pos="3779838" algn="l"/>
              </a:tabLst>
            </a:pPr>
            <a:r>
              <a:rPr lang="es-ES" altLang="es-PE" sz="1600" b="1" dirty="0">
                <a:solidFill>
                  <a:srgbClr val="EB6C15"/>
                </a:solidFill>
                <a:latin typeface="Arial" panose="020B0604020202020204" pitchFamily="34" charset="0"/>
              </a:rPr>
              <a:t>Formación de nuevos profesionales</a:t>
            </a:r>
            <a:endParaRPr lang="es-PE" altLang="es-PE" sz="1600" b="1" dirty="0">
              <a:solidFill>
                <a:srgbClr val="EB6C1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BB77886-1514-4D32-AC85-56080D1AC710}"/>
              </a:ext>
            </a:extLst>
          </p:cNvPr>
          <p:cNvSpPr txBox="1"/>
          <p:nvPr/>
        </p:nvSpPr>
        <p:spPr>
          <a:xfrm>
            <a:off x="3373157" y="458081"/>
            <a:ext cx="2961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EQUIPO TÉCNICO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F44476C-D5EF-4B12-9D6E-C2668FEA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82" y="946734"/>
            <a:ext cx="1315084" cy="17306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675B875-6EE8-408D-95D1-76C5027CB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323" y="946734"/>
            <a:ext cx="1217732" cy="17306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7801DFD-7129-48B7-B6C2-D21FDCFC2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935" y="1012067"/>
            <a:ext cx="1657798" cy="15999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E2C50BC-FE79-4415-A7D3-942FF20D1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274" y="1043987"/>
            <a:ext cx="1177189" cy="15680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BC144FA-15E9-4F27-A543-77567B8DB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99" y="2925308"/>
            <a:ext cx="1323249" cy="15370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D4E0417-2A76-420E-A95A-FE7373CB4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959" y="2863766"/>
            <a:ext cx="1273363" cy="15985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E9E7034-46CF-42DE-8B7C-D749C9B7F1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334" y="2875406"/>
            <a:ext cx="1337601" cy="15752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DF2ED09-7E8B-4A99-877C-85A410487C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4759" y="2859387"/>
            <a:ext cx="1116267" cy="15881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AE1B925-A5ED-42A8-9A2E-4D44D960DA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6146" y="2859387"/>
            <a:ext cx="1273050" cy="15913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C28C8BF-7236-4389-9AB9-8D53E35E8D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6589" y="2825318"/>
            <a:ext cx="1093736" cy="16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44BB080-606E-4A45-B4AD-5EBB083A1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22005" r="3823" b="24514"/>
          <a:stretch/>
        </p:blipFill>
        <p:spPr>
          <a:xfrm>
            <a:off x="-69101" y="1"/>
            <a:ext cx="9282202" cy="50643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CE0916E-4645-42EF-997A-B5E6DFCDE2BC}"/>
              </a:ext>
            </a:extLst>
          </p:cNvPr>
          <p:cNvSpPr/>
          <p:nvPr/>
        </p:nvSpPr>
        <p:spPr>
          <a:xfrm>
            <a:off x="3561290" y="1064917"/>
            <a:ext cx="413158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7200" b="1" dirty="0">
                <a:ln w="57150">
                  <a:solidFill>
                    <a:srgbClr val="FFFFFF"/>
                  </a:solidFill>
                </a:ln>
                <a:solidFill>
                  <a:srgbClr val="007A55"/>
                </a:solidFill>
                <a:latin typeface="Berlin Sans FB Demi" panose="020E0802020502020306" pitchFamily="34" charset="0"/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2946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45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2600BBB-F08A-4169-B23A-7C21B622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037" y="966354"/>
            <a:ext cx="6328063" cy="1569029"/>
          </a:xfrm>
        </p:spPr>
        <p:txBody>
          <a:bodyPr/>
          <a:lstStyle/>
          <a:p>
            <a:pPr>
              <a:defRPr/>
            </a:pPr>
            <a:r>
              <a:rPr lang="es-PE" sz="2200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OBJETIVO </a:t>
            </a:r>
            <a:r>
              <a:rPr lang="es-PE" sz="2200" dirty="0" smtClean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GENERAL</a:t>
            </a:r>
            <a:r>
              <a:rPr lang="es-PE" sz="2400" dirty="0"/>
              <a:t/>
            </a:r>
            <a:br>
              <a:rPr lang="es-PE" sz="2400" dirty="0"/>
            </a:br>
            <a:r>
              <a:rPr lang="es-PE" b="0" dirty="0">
                <a:latin typeface="Calibri Light" panose="020F0302020204030204" pitchFamily="34" charset="0"/>
              </a:rPr>
              <a:t>Optimización de sistemas de micropropagación eficientes y de bajo costo, utilizando Biorreactores de Inmersión Temporal (BIT).</a:t>
            </a:r>
            <a:r>
              <a:rPr lang="es-PE" sz="1700" dirty="0"/>
              <a:t/>
            </a:r>
            <a:br>
              <a:rPr lang="es-PE" sz="1700" dirty="0"/>
            </a:br>
            <a:endParaRPr lang="es-PE" sz="17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F58EE1AB-7770-4279-A7AB-2322CED1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09" y="2535383"/>
            <a:ext cx="8250382" cy="19431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PE" sz="2200" b="1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OBJETIVOS ESPECÍFICOS</a:t>
            </a:r>
          </a:p>
          <a:p>
            <a:pPr>
              <a:defRPr/>
            </a:pPr>
            <a:r>
              <a:rPr lang="es-PE" sz="20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rPr>
              <a:t>Determinación de insumos alternativos de bajo costo y disponibles localmente para la preparación de medios de cultivo, recipientes, filtros de venteo y control de la contaminación. </a:t>
            </a:r>
          </a:p>
          <a:p>
            <a:pPr>
              <a:defRPr/>
            </a:pPr>
            <a:r>
              <a:rPr lang="es-PE" sz="20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rPr>
              <a:t>Diseño e implementación de un sistema de inmersión temporal autotrófico.</a:t>
            </a:r>
          </a:p>
          <a:p>
            <a:pPr>
              <a:defRPr/>
            </a:pPr>
            <a:r>
              <a:rPr lang="es-PE" sz="20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rPr>
              <a:t>Generación de un sistema de iluminación alternativo utilizando LEDs.</a:t>
            </a:r>
          </a:p>
          <a:p>
            <a:pPr>
              <a:defRPr/>
            </a:pPr>
            <a:r>
              <a:rPr lang="es-PE" sz="20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rPr>
              <a:t>Aclimatación de plántulas de piña.</a:t>
            </a:r>
          </a:p>
        </p:txBody>
      </p:sp>
    </p:spTree>
    <p:extLst>
      <p:ext uri="{BB962C8B-B14F-4D97-AF65-F5344CB8AC3E}">
        <p14:creationId xmlns:p14="http://schemas.microsoft.com/office/powerpoint/2010/main" val="24913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5">
            <a:extLst>
              <a:ext uri="{FF2B5EF4-FFF2-40B4-BE49-F238E27FC236}">
                <a16:creationId xmlns:a16="http://schemas.microsoft.com/office/drawing/2014/main" xmlns="" id="{45D61F64-4CC5-47C4-B37C-95BEAB647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334870"/>
              </p:ext>
            </p:extLst>
          </p:nvPr>
        </p:nvGraphicFramePr>
        <p:xfrm>
          <a:off x="809896" y="1153390"/>
          <a:ext cx="7585364" cy="3669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2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87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5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2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300" b="1" u="none" strike="noStrike" dirty="0">
                          <a:effectLst/>
                        </a:rPr>
                        <a:t>TOTAL DE COSTEO POR OBJETIVO ESPECIFICO 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300" b="1" u="none" strike="noStrike" dirty="0">
                          <a:effectLst/>
                        </a:rPr>
                        <a:t>COSTO TOTAL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effectLst/>
                        </a:rPr>
                        <a:t>FUENTE DE FINANCIAMIENTO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4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u="none" strike="noStrike" dirty="0">
                          <a:effectLst/>
                        </a:rPr>
                        <a:t>PNIA 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u="none" strike="noStrike" dirty="0">
                          <a:effectLst/>
                        </a:rPr>
                        <a:t>EEA INIA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1" u="none" strike="noStrike" dirty="0">
                          <a:effectLst/>
                        </a:rPr>
                        <a:t>ENTIDAD COLABORADORA 1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9696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s-PE" sz="1200" b="1" u="none" strike="noStrike" dirty="0">
                          <a:effectLst/>
                        </a:rPr>
                        <a:t>01 OBJETIVO ESPECIFICO </a:t>
                      </a:r>
                      <a:r>
                        <a:rPr lang="es-PE" sz="1200" u="none" strike="noStrike" dirty="0">
                          <a:effectLst/>
                        </a:rPr>
                        <a:t>Determinación de insumos alternativos de bajo costo y disponibles localmente para la preparación de medios de cultivo, recipientes, filtros de venteo y control de la contaminación. 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48478.00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48,478.00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45,036.00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9,320.00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s-PE" sz="1200" b="1" u="none" strike="noStrike" dirty="0">
                          <a:effectLst/>
                        </a:rPr>
                        <a:t>02 OBJETIVO ESPECIFICO </a:t>
                      </a:r>
                      <a:r>
                        <a:rPr lang="es-PE" sz="1200" u="none" strike="noStrike" dirty="0">
                          <a:effectLst/>
                        </a:rPr>
                        <a:t>Diseño e implementación de un sistema de inmersión temporal autotrófico.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34534.00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34534.00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45036.00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9320.00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s-PE" sz="1200" b="1" u="none" strike="noStrike" dirty="0">
                          <a:effectLst/>
                        </a:rPr>
                        <a:t>03 OBJETIVO ESPECIFICO </a:t>
                      </a:r>
                      <a:r>
                        <a:rPr lang="es-PE" sz="1200" u="none" strike="noStrike" dirty="0">
                          <a:effectLst/>
                        </a:rPr>
                        <a:t>Generación de un sistema de iluminación alternativo utilizando LEDs.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44034.00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44034.00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45036.00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9320.00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s-PE" sz="1200" b="1" u="none" strike="noStrike" dirty="0">
                          <a:effectLst/>
                        </a:rPr>
                        <a:t>04 OBJETIVO ESPECIFICO </a:t>
                      </a:r>
                      <a:r>
                        <a:rPr lang="es-PE" sz="1200" u="none" strike="noStrike" dirty="0">
                          <a:effectLst/>
                        </a:rPr>
                        <a:t>Aclimatación de plántulas de piña.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52240.00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52240.00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45036.00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9320.00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596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200" b="1" u="none" strike="noStrike" dirty="0">
                          <a:effectLst/>
                        </a:rPr>
                        <a:t>05 MANEJO DEL PROYECTO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420,672.00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420,672.00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11256.00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2320.00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750">
                <a:tc>
                  <a:txBody>
                    <a:bodyPr/>
                    <a:lstStyle/>
                    <a:p>
                      <a:pPr marL="95250" indent="0" algn="l" fontAlgn="ctr"/>
                      <a:r>
                        <a:rPr lang="es-PE" sz="1200" u="none" strike="noStrike" dirty="0">
                          <a:effectLst/>
                        </a:rPr>
                        <a:t>TOTAL PROYECTO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</a:rPr>
                        <a:t> 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599,958.00</a:t>
                      </a:r>
                      <a:endParaRPr lang="es-P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191,400.00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39,600.00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D6DD9BC1-B364-4056-9063-F2E75150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82" y="175855"/>
            <a:ext cx="8061610" cy="863895"/>
          </a:xfrm>
        </p:spPr>
        <p:txBody>
          <a:bodyPr/>
          <a:lstStyle/>
          <a:p>
            <a:pPr algn="ctr">
              <a:defRPr/>
            </a:pPr>
            <a:r>
              <a:rPr lang="es-PE" sz="2500" dirty="0">
                <a:solidFill>
                  <a:srgbClr val="007A55"/>
                </a:solidFill>
                <a:latin typeface="+mj-lt"/>
                <a:ea typeface="+mj-ea"/>
                <a:cs typeface="+mj-cs"/>
              </a:rPr>
              <a:t>PRESUPUESTO DEL  PROYECTO</a:t>
            </a:r>
          </a:p>
        </p:txBody>
      </p:sp>
    </p:spTree>
    <p:extLst>
      <p:ext uri="{BB962C8B-B14F-4D97-AF65-F5344CB8AC3E}">
        <p14:creationId xmlns:p14="http://schemas.microsoft.com/office/powerpoint/2010/main" val="36822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C61F691-C5F1-4E62-8682-E0F70FBB22C0}"/>
              </a:ext>
            </a:extLst>
          </p:cNvPr>
          <p:cNvSpPr txBox="1">
            <a:spLocks/>
          </p:cNvSpPr>
          <p:nvPr/>
        </p:nvSpPr>
        <p:spPr>
          <a:xfrm>
            <a:off x="297486" y="2150207"/>
            <a:ext cx="806161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s-PE" sz="5400" b="1" dirty="0">
                <a:solidFill>
                  <a:srgbClr val="007A55"/>
                </a:solidFill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5012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181" t="26258" r="14931" b="9936"/>
          <a:stretch/>
        </p:blipFill>
        <p:spPr>
          <a:xfrm>
            <a:off x="3829282" y="633845"/>
            <a:ext cx="3630065" cy="40838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2640" y="1947883"/>
            <a:ext cx="3290388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altLang="es-PE" sz="2800" b="1" dirty="0">
                <a:solidFill>
                  <a:srgbClr val="2A794F"/>
                </a:solidFill>
                <a:latin typeface="Trebuchet MS" panose="020B0603020202020204" pitchFamily="34" charset="0"/>
              </a:rPr>
              <a:t>ESTABLECIMIENTO </a:t>
            </a:r>
          </a:p>
          <a:p>
            <a:pPr lvl="0" algn="ctr"/>
            <a:r>
              <a:rPr lang="es-PE" altLang="es-PE" sz="2800" b="1" i="1" dirty="0">
                <a:solidFill>
                  <a:srgbClr val="2A794F"/>
                </a:solidFill>
                <a:latin typeface="Trebuchet MS" panose="020B0603020202020204" pitchFamily="34" charset="0"/>
              </a:rPr>
              <a:t>IN VITRO </a:t>
            </a:r>
          </a:p>
          <a:p>
            <a:pPr lvl="0" algn="ctr"/>
            <a:r>
              <a:rPr lang="es-PE" altLang="es-PE" sz="2800" b="1" i="1" dirty="0">
                <a:solidFill>
                  <a:srgbClr val="2A794F"/>
                </a:solidFill>
                <a:latin typeface="Trebuchet MS" panose="020B0603020202020204" pitchFamily="34" charset="0"/>
              </a:rPr>
              <a:t>DE PIÑA</a:t>
            </a:r>
          </a:p>
          <a:p>
            <a:pPr lvl="0" algn="ctr"/>
            <a:endParaRPr lang="es-PE" altLang="es-PE" sz="1200" dirty="0">
              <a:latin typeface="Arial" panose="020B0604020202020204" pitchFamily="34" charset="0"/>
            </a:endParaRP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217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908" t="20102" r="44930" b="18517"/>
          <a:stretch/>
        </p:blipFill>
        <p:spPr>
          <a:xfrm>
            <a:off x="2319332" y="1638218"/>
            <a:ext cx="4278895" cy="334383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21905" y="781974"/>
            <a:ext cx="533934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altLang="es-PE" sz="2400" b="1" dirty="0">
                <a:solidFill>
                  <a:srgbClr val="2A794F"/>
                </a:solidFill>
                <a:latin typeface="Trebuchet MS" panose="020B0603020202020204" pitchFamily="34" charset="0"/>
              </a:rPr>
              <a:t>MULTIPLICACIÓN </a:t>
            </a:r>
            <a:r>
              <a:rPr lang="es-PE" altLang="es-PE" sz="2400" b="1" i="1" dirty="0">
                <a:solidFill>
                  <a:srgbClr val="2A794F"/>
                </a:solidFill>
                <a:latin typeface="Trebuchet MS" panose="020B0603020202020204" pitchFamily="34" charset="0"/>
              </a:rPr>
              <a:t>IN VITRO DE PIÑA  </a:t>
            </a:r>
          </a:p>
          <a:p>
            <a:pPr lvl="0" algn="ctr"/>
            <a:r>
              <a:rPr lang="es-PE" altLang="es-PE" sz="2400" b="1" dirty="0">
                <a:solidFill>
                  <a:srgbClr val="2A794F"/>
                </a:solidFill>
                <a:latin typeface="Trebuchet MS" panose="020B0603020202020204" pitchFamily="34" charset="0"/>
              </a:rPr>
              <a:t>SISTEMA CONVENCIONAL </a:t>
            </a:r>
            <a:endParaRPr lang="es-PE" altLang="es-PE" sz="2400" dirty="0">
              <a:latin typeface="Arial" panose="020B0604020202020204" pitchFamily="34" charset="0"/>
            </a:endParaRPr>
          </a:p>
          <a:p>
            <a:endParaRPr lang="es-PE" altLang="es-PE" sz="1200" dirty="0">
              <a:latin typeface="Arial" panose="020B0604020202020204" pitchFamily="34" charset="0"/>
            </a:endParaRPr>
          </a:p>
          <a:p>
            <a:pPr lvl="0"/>
            <a:r>
              <a:rPr lang="es-PE" altLang="es-PE" b="1" dirty="0">
                <a:solidFill>
                  <a:srgbClr val="2A794F"/>
                </a:solidFill>
                <a:latin typeface="Trebuchet MS" panose="020B0603020202020204" pitchFamily="34" charset="0"/>
              </a:rPr>
              <a:t> </a:t>
            </a:r>
            <a:endParaRPr lang="es-PE" altLang="es-P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294" t="19355" r="13777" b="11055"/>
          <a:stretch/>
        </p:blipFill>
        <p:spPr>
          <a:xfrm>
            <a:off x="3528330" y="497602"/>
            <a:ext cx="3953131" cy="4427982"/>
          </a:xfrm>
          <a:prstGeom prst="rect">
            <a:avLst/>
          </a:prstGeom>
        </p:spPr>
      </p:pic>
      <p:sp>
        <p:nvSpPr>
          <p:cNvPr id="3" name="CuadroTexto 12">
            <a:extLst>
              <a:ext uri="{FF2B5EF4-FFF2-40B4-BE49-F238E27FC236}">
                <a16:creationId xmlns:a16="http://schemas.microsoft.com/office/drawing/2014/main" xmlns="" id="{2AB75B7A-A45B-484A-B758-35311CA7E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9" y="1671565"/>
            <a:ext cx="3330051" cy="208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s-PE" altLang="es-PE" sz="2600" b="1" dirty="0">
                <a:solidFill>
                  <a:srgbClr val="2A794F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MULTIPLICACIÓN </a:t>
            </a:r>
            <a:r>
              <a:rPr lang="es-PE" altLang="es-PE" sz="2600" b="1" i="1" dirty="0">
                <a:solidFill>
                  <a:srgbClr val="2A794F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IN VITRO </a:t>
            </a:r>
            <a:r>
              <a:rPr lang="es-PE" altLang="es-PE" sz="2600" b="1" dirty="0">
                <a:solidFill>
                  <a:srgbClr val="2A794F"/>
                </a:solidFill>
                <a:latin typeface="Trebuchet MS" panose="020B0603020202020204" pitchFamily="34" charset="0"/>
                <a:cs typeface="Tahoma" panose="020B0604030504040204" pitchFamily="34" charset="0"/>
              </a:rPr>
              <a:t>– SISTEMA DE INMERSIÓN TEMPORAL  (BIORREACTORES)  </a:t>
            </a:r>
          </a:p>
        </p:txBody>
      </p:sp>
    </p:spTree>
    <p:extLst>
      <p:ext uri="{BB962C8B-B14F-4D97-AF65-F5344CB8AC3E}">
        <p14:creationId xmlns:p14="http://schemas.microsoft.com/office/powerpoint/2010/main" val="39107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812" t="21782" r="54790" b="6950"/>
          <a:stretch/>
        </p:blipFill>
        <p:spPr>
          <a:xfrm>
            <a:off x="4068262" y="801321"/>
            <a:ext cx="3471225" cy="39265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25891" y="1769996"/>
            <a:ext cx="2724785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altLang="es-PE" sz="2800" b="1" dirty="0">
                <a:solidFill>
                  <a:srgbClr val="2A794F"/>
                </a:solidFill>
                <a:latin typeface="Trebuchet MS" panose="020B0603020202020204" pitchFamily="34" charset="0"/>
              </a:rPr>
              <a:t>ACLIMATACIÓN </a:t>
            </a:r>
          </a:p>
          <a:p>
            <a:pPr lvl="0" algn="ctr"/>
            <a:r>
              <a:rPr lang="es-PE" altLang="es-PE" sz="2800" b="1" dirty="0">
                <a:solidFill>
                  <a:srgbClr val="2A794F"/>
                </a:solidFill>
                <a:latin typeface="Trebuchet MS" panose="020B0603020202020204" pitchFamily="34" charset="0"/>
              </a:rPr>
              <a:t>DE PLÁNTULAS</a:t>
            </a:r>
            <a:endParaRPr lang="es-PE" altLang="es-PE" sz="2800" b="1" i="1" dirty="0">
              <a:solidFill>
                <a:srgbClr val="2A794F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es-PE" altLang="es-PE" sz="2800" b="1" i="1" dirty="0">
                <a:solidFill>
                  <a:srgbClr val="2A794F"/>
                </a:solidFill>
                <a:latin typeface="Trebuchet MS" panose="020B0603020202020204" pitchFamily="34" charset="0"/>
              </a:rPr>
              <a:t>DE PIÑA</a:t>
            </a:r>
          </a:p>
          <a:p>
            <a:pPr lvl="0" algn="ctr"/>
            <a:endParaRPr lang="es-PE" altLang="es-PE" sz="1200" dirty="0">
              <a:latin typeface="Arial" panose="020B0604020202020204" pitchFamily="34" charset="0"/>
            </a:endParaRP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296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899</Words>
  <Application>Microsoft Office PowerPoint</Application>
  <PresentationFormat>Presentación en pantalla (16:9)</PresentationFormat>
  <Paragraphs>122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MS PGothic</vt:lpstr>
      <vt:lpstr>MS PGothic</vt:lpstr>
      <vt:lpstr>Arial</vt:lpstr>
      <vt:lpstr>Arial Narrow</vt:lpstr>
      <vt:lpstr>Berlin Sans FB Demi</vt:lpstr>
      <vt:lpstr>Calibri</vt:lpstr>
      <vt:lpstr>Calibri Light</vt:lpstr>
      <vt:lpstr>Century Gothic</vt:lpstr>
      <vt:lpstr>Gotham Bold</vt:lpstr>
      <vt:lpstr>Gotham Book</vt:lpstr>
      <vt:lpstr>Tahoma</vt:lpstr>
      <vt:lpstr>Times New Roman</vt:lpstr>
      <vt:lpstr>Trebuchet MS</vt:lpstr>
      <vt:lpstr>Tema de Office</vt:lpstr>
      <vt:lpstr>“OPTIMIZACIÓN DE SISTEMAS DE INMERSIÓN TEMPORAL PARA LA PRODUCCIÓN MASIVA DE PLÁNTULAS DE PIÑA (Ananas comosus L. Merr.) EN LA REGIÓN SAN MARTIN”  </vt:lpstr>
      <vt:lpstr>RESUMEN EJECUTIVO</vt:lpstr>
      <vt:lpstr>OBJETIVO GENERAL Optimización de sistemas de micropropagación eficientes y de bajo costo, utilizando Biorreactores de Inmersión Temporal (BIT). </vt:lpstr>
      <vt:lpstr>PRESUPUESTO DEL 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Agricultura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Ministerio  de Agricultura</dc:creator>
  <cp:lastModifiedBy>Evelyn</cp:lastModifiedBy>
  <cp:revision>581</cp:revision>
  <cp:lastPrinted>2018-11-22T11:12:32Z</cp:lastPrinted>
  <dcterms:created xsi:type="dcterms:W3CDTF">2017-02-07T16:59:32Z</dcterms:created>
  <dcterms:modified xsi:type="dcterms:W3CDTF">2020-09-24T20:02:24Z</dcterms:modified>
</cp:coreProperties>
</file>