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468" r:id="rId3"/>
    <p:sldId id="506" r:id="rId4"/>
    <p:sldId id="507" r:id="rId5"/>
    <p:sldId id="364" r:id="rId6"/>
    <p:sldId id="370" r:id="rId7"/>
    <p:sldId id="433" r:id="rId8"/>
    <p:sldId id="486" r:id="rId9"/>
    <p:sldId id="487" r:id="rId10"/>
    <p:sldId id="491" r:id="rId11"/>
    <p:sldId id="490" r:id="rId12"/>
    <p:sldId id="488" r:id="rId13"/>
    <p:sldId id="492" r:id="rId14"/>
    <p:sldId id="489" r:id="rId15"/>
    <p:sldId id="505" r:id="rId16"/>
    <p:sldId id="495" r:id="rId17"/>
    <p:sldId id="496" r:id="rId18"/>
    <p:sldId id="497" r:id="rId19"/>
    <p:sldId id="498" r:id="rId20"/>
    <p:sldId id="499" r:id="rId21"/>
    <p:sldId id="500" r:id="rId22"/>
    <p:sldId id="501" r:id="rId23"/>
    <p:sldId id="502" r:id="rId24"/>
    <p:sldId id="504" r:id="rId25"/>
    <p:sldId id="386" r:id="rId26"/>
    <p:sldId id="388" r:id="rId27"/>
    <p:sldId id="390" r:id="rId28"/>
    <p:sldId id="387" r:id="rId29"/>
    <p:sldId id="431" r:id="rId30"/>
    <p:sldId id="435" r:id="rId31"/>
    <p:sldId id="479" r:id="rId32"/>
    <p:sldId id="466" r:id="rId33"/>
    <p:sldId id="465" r:id="rId34"/>
    <p:sldId id="463" r:id="rId35"/>
    <p:sldId id="285" r:id="rId36"/>
    <p:sldId id="493" r:id="rId37"/>
  </p:sldIdLst>
  <p:sldSz cx="9144000" cy="5143500" type="screen16x9"/>
  <p:notesSz cx="6954838" cy="93091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09BEA4B-7762-495B-BAC8-B149F7A02FAF}">
          <p14:sldIdLst>
            <p14:sldId id="256"/>
            <p14:sldId id="468"/>
            <p14:sldId id="506"/>
            <p14:sldId id="507"/>
            <p14:sldId id="364"/>
            <p14:sldId id="370"/>
            <p14:sldId id="433"/>
            <p14:sldId id="486"/>
            <p14:sldId id="487"/>
            <p14:sldId id="491"/>
            <p14:sldId id="490"/>
            <p14:sldId id="488"/>
            <p14:sldId id="492"/>
            <p14:sldId id="489"/>
            <p14:sldId id="505"/>
            <p14:sldId id="495"/>
            <p14:sldId id="496"/>
            <p14:sldId id="497"/>
            <p14:sldId id="498"/>
          </p14:sldIdLst>
        </p14:section>
        <p14:section name="Sección sin título" id="{510B8EC7-2FBD-4E28-B579-22C507A1FAA2}">
          <p14:sldIdLst>
            <p14:sldId id="499"/>
            <p14:sldId id="500"/>
            <p14:sldId id="501"/>
            <p14:sldId id="502"/>
            <p14:sldId id="504"/>
            <p14:sldId id="386"/>
            <p14:sldId id="388"/>
            <p14:sldId id="390"/>
            <p14:sldId id="387"/>
            <p14:sldId id="431"/>
            <p14:sldId id="435"/>
            <p14:sldId id="479"/>
            <p14:sldId id="466"/>
            <p14:sldId id="465"/>
            <p14:sldId id="463"/>
            <p14:sldId id="285"/>
            <p14:sldId id="49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99"/>
    <a:srgbClr val="00FF00"/>
    <a:srgbClr val="009900"/>
    <a:srgbClr val="006600"/>
    <a:srgbClr val="0000CC"/>
    <a:srgbClr val="FFFF00"/>
    <a:srgbClr val="008000"/>
    <a:srgbClr val="00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12" autoAdjust="0"/>
  </p:normalViewPr>
  <p:slideViewPr>
    <p:cSldViewPr snapToGrid="0" snapToObjects="1" showGuides="1">
      <p:cViewPr>
        <p:scale>
          <a:sx n="80" d="100"/>
          <a:sy n="80" d="100"/>
        </p:scale>
        <p:origin x="-1026" y="-2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F3B90D-F2A9-4F17-A52C-E542978A134A}" type="doc">
      <dgm:prSet loTypeId="urn:microsoft.com/office/officeart/2005/8/layout/l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AD3E17C6-8A7B-4D2A-A7C4-1184DBC7061F}">
      <dgm:prSet phldrT="[Texto]" custT="1"/>
      <dgm:spPr>
        <a:xfrm>
          <a:off x="2083" y="0"/>
          <a:ext cx="2044211" cy="5328591"/>
        </a:xfrm>
        <a:noFill/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r>
            <a:rPr lang="es-MX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IMPORTANCIA      </a:t>
          </a:r>
          <a:r>
            <a:rPr lang="es-MX" sz="900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(Fuente: MINAGRI DGA 2018</a:t>
          </a:r>
          <a:r>
            <a:rPr lang="es-MX" sz="1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  <a:endParaRPr lang="es-CO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A2891AD-9753-4F7D-80DD-B89D55A01562}" type="parTrans" cxnId="{5BF47468-CBAB-4493-B816-8D787B4C41CD}">
      <dgm:prSet/>
      <dgm:spPr/>
      <dgm:t>
        <a:bodyPr/>
        <a:lstStyle/>
        <a:p>
          <a:endParaRPr lang="es-CO" sz="1400"/>
        </a:p>
      </dgm:t>
    </dgm:pt>
    <dgm:pt modelId="{02517CB5-92FF-4C49-9ADC-52204B91A122}" type="sibTrans" cxnId="{5BF47468-CBAB-4493-B816-8D787B4C41CD}">
      <dgm:prSet/>
      <dgm:spPr/>
      <dgm:t>
        <a:bodyPr/>
        <a:lstStyle/>
        <a:p>
          <a:endParaRPr lang="es-CO" sz="1400"/>
        </a:p>
      </dgm:t>
    </dgm:pt>
    <dgm:pt modelId="{612DEEF7-D2B6-4DF7-993C-EFB1CEBAA31F}">
      <dgm:prSet phldrT="[Texto]" custT="1"/>
      <dgm:spPr>
        <a:xfrm>
          <a:off x="206504" y="1599032"/>
          <a:ext cx="1635369" cy="1046854"/>
        </a:xfrm>
        <a:solidFill>
          <a:srgbClr val="9F293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s-PE" sz="11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Genera 222,000 empleos anuales permanentes</a:t>
          </a:r>
          <a:r>
            <a:rPr lang="es-PE" sz="105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CO" sz="105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59E805C-9C89-4639-9E5B-0A664811322F}" type="parTrans" cxnId="{9A5535CB-F0CA-41D9-A977-5FBF325A191D}">
      <dgm:prSet/>
      <dgm:spPr/>
      <dgm:t>
        <a:bodyPr/>
        <a:lstStyle/>
        <a:p>
          <a:endParaRPr lang="es-CO" sz="1400"/>
        </a:p>
      </dgm:t>
    </dgm:pt>
    <dgm:pt modelId="{08EE8A1C-58C5-4605-96ED-B20F9570FA7F}" type="sibTrans" cxnId="{9A5535CB-F0CA-41D9-A977-5FBF325A191D}">
      <dgm:prSet/>
      <dgm:spPr/>
      <dgm:t>
        <a:bodyPr/>
        <a:lstStyle/>
        <a:p>
          <a:endParaRPr lang="es-CO" sz="1400"/>
        </a:p>
      </dgm:t>
    </dgm:pt>
    <dgm:pt modelId="{E377F93F-C428-496B-9480-AA7868DBB099}">
      <dgm:prSet phldrT="[Texto]" custT="1"/>
      <dgm:spPr>
        <a:xfrm>
          <a:off x="206504" y="2806942"/>
          <a:ext cx="1635369" cy="1046854"/>
        </a:xfrm>
        <a:solidFill>
          <a:srgbClr val="9F2936">
            <a:hueOff val="-906720"/>
            <a:satOff val="524"/>
            <a:lumOff val="-96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 rtl="0"/>
          <a:r>
            <a:rPr lang="es-CO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Consumo </a:t>
          </a:r>
          <a:r>
            <a:rPr lang="es-CO" sz="1200" b="1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percápita</a:t>
          </a:r>
          <a:r>
            <a:rPr lang="es-CO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:  57 Kg.</a:t>
          </a:r>
          <a:endParaRPr lang="es-CO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2B7EFD5-8693-4F88-9AA8-68DC1CEFACC5}" type="parTrans" cxnId="{ACDE54F6-0EC1-45DD-B892-51E5A56A19A7}">
      <dgm:prSet/>
      <dgm:spPr/>
      <dgm:t>
        <a:bodyPr/>
        <a:lstStyle/>
        <a:p>
          <a:endParaRPr lang="es-CO" sz="1400"/>
        </a:p>
      </dgm:t>
    </dgm:pt>
    <dgm:pt modelId="{3A07F63E-41D9-4084-99BB-7F6302719E56}" type="sibTrans" cxnId="{ACDE54F6-0EC1-45DD-B892-51E5A56A19A7}">
      <dgm:prSet/>
      <dgm:spPr/>
      <dgm:t>
        <a:bodyPr/>
        <a:lstStyle/>
        <a:p>
          <a:endParaRPr lang="es-CO" sz="1400"/>
        </a:p>
      </dgm:t>
    </dgm:pt>
    <dgm:pt modelId="{F58561DD-3B77-4A48-A9A8-AC99DD4738F4}">
      <dgm:prSet phldrT="[Texto]" custT="1"/>
      <dgm:spPr>
        <a:xfrm>
          <a:off x="2199610" y="0"/>
          <a:ext cx="2044211" cy="5328591"/>
        </a:xfrm>
        <a:noFill/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endParaRPr lang="es-MX" sz="16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r>
            <a:rPr lang="es-MX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PRODUCCION   </a:t>
          </a:r>
          <a:r>
            <a:rPr lang="es-MX" sz="900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(Fuente: MINAGRI DGA 2018)</a:t>
          </a:r>
        </a:p>
        <a:p>
          <a:endParaRPr lang="es-CO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BA6E833-EF27-4D71-9B9D-B4918A6E9CCB}" type="parTrans" cxnId="{126DBBE7-5745-48AD-AB0E-A3672A3DC5A9}">
      <dgm:prSet/>
      <dgm:spPr/>
      <dgm:t>
        <a:bodyPr/>
        <a:lstStyle/>
        <a:p>
          <a:endParaRPr lang="es-CO" sz="1400"/>
        </a:p>
      </dgm:t>
    </dgm:pt>
    <dgm:pt modelId="{1DA30192-1907-4443-8B94-EB3372CC738A}" type="sibTrans" cxnId="{126DBBE7-5745-48AD-AB0E-A3672A3DC5A9}">
      <dgm:prSet/>
      <dgm:spPr/>
      <dgm:t>
        <a:bodyPr/>
        <a:lstStyle/>
        <a:p>
          <a:endParaRPr lang="es-CO" sz="1400"/>
        </a:p>
      </dgm:t>
    </dgm:pt>
    <dgm:pt modelId="{C86CD7ED-88A4-4B7B-9D73-10D08CEF29C0}">
      <dgm:prSet phldrT="[Texto]" custT="1"/>
      <dgm:spPr>
        <a:xfrm>
          <a:off x="2404031" y="1600025"/>
          <a:ext cx="1635369" cy="730599"/>
        </a:xfrm>
        <a:solidFill>
          <a:srgbClr val="9F2936">
            <a:hueOff val="-2720161"/>
            <a:satOff val="1571"/>
            <a:lumOff val="-2882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s-CO" sz="1200" b="1" i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3.045 millones t/año</a:t>
          </a:r>
          <a:endParaRPr lang="es-CO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0F1D0A2-4EB1-4091-AE14-F990A5A90D9F}" type="parTrans" cxnId="{DDC89250-CF1A-4048-B37A-0C1D788AAB62}">
      <dgm:prSet/>
      <dgm:spPr/>
      <dgm:t>
        <a:bodyPr/>
        <a:lstStyle/>
        <a:p>
          <a:endParaRPr lang="es-CO" sz="1400"/>
        </a:p>
      </dgm:t>
    </dgm:pt>
    <dgm:pt modelId="{542ADCFE-3A7F-4404-833A-9EE614E9EEAD}" type="sibTrans" cxnId="{DDC89250-CF1A-4048-B37A-0C1D788AAB62}">
      <dgm:prSet/>
      <dgm:spPr/>
      <dgm:t>
        <a:bodyPr/>
        <a:lstStyle/>
        <a:p>
          <a:endParaRPr lang="es-CO" sz="1400"/>
        </a:p>
      </dgm:t>
    </dgm:pt>
    <dgm:pt modelId="{218208F6-D152-4A43-846E-F4A251C6BAD5}">
      <dgm:prSet phldrT="[Texto]" custT="1"/>
      <dgm:spPr>
        <a:xfrm>
          <a:off x="2404031" y="2443024"/>
          <a:ext cx="1635369" cy="730599"/>
        </a:xfrm>
        <a:solidFill>
          <a:srgbClr val="9F2936">
            <a:hueOff val="-3626881"/>
            <a:satOff val="2094"/>
            <a:lumOff val="-384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s-CO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437,000 Has/año</a:t>
          </a:r>
          <a:endParaRPr lang="es-CO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838E95E-259B-41ED-8CF5-28D285CF4A83}" type="parTrans" cxnId="{2A5EA019-49C9-41DF-9308-536FA24AD482}">
      <dgm:prSet/>
      <dgm:spPr/>
      <dgm:t>
        <a:bodyPr/>
        <a:lstStyle/>
        <a:p>
          <a:endParaRPr lang="es-CO" sz="1400"/>
        </a:p>
      </dgm:t>
    </dgm:pt>
    <dgm:pt modelId="{D505F2D1-48B8-401E-903C-A25CA5F4475C}" type="sibTrans" cxnId="{2A5EA019-49C9-41DF-9308-536FA24AD482}">
      <dgm:prSet/>
      <dgm:spPr/>
      <dgm:t>
        <a:bodyPr/>
        <a:lstStyle/>
        <a:p>
          <a:endParaRPr lang="es-CO" sz="1400"/>
        </a:p>
      </dgm:t>
    </dgm:pt>
    <dgm:pt modelId="{8FA5135D-428D-4A5C-B55C-B549F48986AC}">
      <dgm:prSet custT="1"/>
      <dgm:spPr>
        <a:xfrm>
          <a:off x="6594665" y="0"/>
          <a:ext cx="2044211" cy="5328591"/>
        </a:xfrm>
        <a:noFill/>
        <a:ln>
          <a:solidFill>
            <a:schemeClr val="tx1">
              <a:lumMod val="50000"/>
              <a:lumOff val="50000"/>
            </a:schemeClr>
          </a:solidFill>
        </a:ln>
        <a:effectLst/>
      </dgm:spPr>
      <dgm:t>
        <a:bodyPr/>
        <a:lstStyle/>
        <a:p>
          <a:r>
            <a:rPr lang="es-MX" sz="1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LIMITANTES   (PRODUCCION)</a:t>
          </a:r>
          <a:endParaRPr lang="es-CO" sz="1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5D20833-D2F6-4A39-80A9-E11B9B8E42BE}" type="parTrans" cxnId="{8C530299-92B7-4677-9A75-A7463079E3D8}">
      <dgm:prSet/>
      <dgm:spPr/>
      <dgm:t>
        <a:bodyPr/>
        <a:lstStyle/>
        <a:p>
          <a:endParaRPr lang="es-CO" sz="1400"/>
        </a:p>
      </dgm:t>
    </dgm:pt>
    <dgm:pt modelId="{26811901-2322-46D3-B5D2-4A76672E538F}" type="sibTrans" cxnId="{8C530299-92B7-4677-9A75-A7463079E3D8}">
      <dgm:prSet/>
      <dgm:spPr/>
      <dgm:t>
        <a:bodyPr/>
        <a:lstStyle/>
        <a:p>
          <a:endParaRPr lang="es-CO" sz="1400"/>
        </a:p>
      </dgm:t>
    </dgm:pt>
    <dgm:pt modelId="{DAAD983E-E3F0-4160-9DAB-4B8E6B01F6E8}">
      <dgm:prSet custT="1"/>
      <dgm:spPr>
        <a:xfrm>
          <a:off x="206504" y="4014852"/>
          <a:ext cx="1635369" cy="1046854"/>
        </a:xfrm>
        <a:solidFill>
          <a:srgbClr val="9F2936">
            <a:hueOff val="-1813441"/>
            <a:satOff val="1047"/>
            <a:lumOff val="-192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s-MX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Alimento básico principal</a:t>
          </a:r>
          <a:endParaRPr lang="es-CO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95DCF5D-66DA-496A-8EA7-92A9BF38A280}" type="parTrans" cxnId="{530CEF07-BA75-4B0B-84D3-BE8F344C1550}">
      <dgm:prSet/>
      <dgm:spPr/>
      <dgm:t>
        <a:bodyPr/>
        <a:lstStyle/>
        <a:p>
          <a:endParaRPr lang="es-CO" sz="1400"/>
        </a:p>
      </dgm:t>
    </dgm:pt>
    <dgm:pt modelId="{38256398-D43C-4449-A3B3-3DD44C4B97CB}" type="sibTrans" cxnId="{530CEF07-BA75-4B0B-84D3-BE8F344C1550}">
      <dgm:prSet/>
      <dgm:spPr/>
      <dgm:t>
        <a:bodyPr/>
        <a:lstStyle/>
        <a:p>
          <a:endParaRPr lang="es-CO" sz="1400"/>
        </a:p>
      </dgm:t>
    </dgm:pt>
    <dgm:pt modelId="{506F958B-0BF6-40F4-980D-36A61580ABA3}">
      <dgm:prSet custT="1"/>
      <dgm:spPr>
        <a:xfrm>
          <a:off x="2404031" y="3286024"/>
          <a:ext cx="1635369" cy="931690"/>
        </a:xfrm>
        <a:solidFill>
          <a:srgbClr val="9F2936">
            <a:hueOff val="-4533601"/>
            <a:satOff val="2618"/>
            <a:lumOff val="-480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s-PE" sz="1200" b="1" dirty="0" smtClean="0">
              <a:latin typeface="+mj-lt"/>
              <a:cs typeface="Calibri" pitchFamily="34" charset="0"/>
            </a:rPr>
            <a:t>Aporta 6</a:t>
          </a:r>
          <a:r>
            <a:rPr lang="es-PE" sz="1200" b="1" dirty="0" smtClean="0">
              <a:latin typeface="+mj-lt"/>
              <a:ea typeface="Tahoma" pitchFamily="34" charset="0"/>
              <a:cs typeface="Tahoma" pitchFamily="34" charset="0"/>
            </a:rPr>
            <a:t>% </a:t>
          </a:r>
          <a:r>
            <a:rPr lang="es-PE" sz="1200" b="1" dirty="0" smtClean="0">
              <a:latin typeface="+mj-lt"/>
              <a:cs typeface="Calibri" pitchFamily="34" charset="0"/>
            </a:rPr>
            <a:t>al PBI agropecuario y 12,3</a:t>
          </a:r>
          <a:r>
            <a:rPr lang="es-PE" sz="1200" b="1" dirty="0" smtClean="0">
              <a:latin typeface="+mj-lt"/>
            </a:rPr>
            <a:t>% VBP A</a:t>
          </a:r>
          <a:r>
            <a:rPr lang="es-PE" sz="1200" b="1" dirty="0" smtClean="0">
              <a:latin typeface="+mj-lt"/>
              <a:cs typeface="Calibri" pitchFamily="34" charset="0"/>
            </a:rPr>
            <a:t>grícola (2,487  millones de soles) </a:t>
          </a:r>
          <a:endParaRPr lang="es-CO" sz="1200" b="1" dirty="0">
            <a:solidFill>
              <a:sysClr val="window" lastClr="FFFFFF"/>
            </a:solidFill>
            <a:latin typeface="+mj-lt"/>
            <a:ea typeface="+mn-ea"/>
            <a:cs typeface="+mn-cs"/>
          </a:endParaRPr>
        </a:p>
      </dgm:t>
    </dgm:pt>
    <dgm:pt modelId="{16BFF85E-AD78-4F87-88E3-A2CBBE6AC9C7}" type="parTrans" cxnId="{AAD0A674-14B7-4B1E-994F-4AD74B4B7654}">
      <dgm:prSet/>
      <dgm:spPr/>
      <dgm:t>
        <a:bodyPr/>
        <a:lstStyle/>
        <a:p>
          <a:endParaRPr lang="es-CO" sz="1400"/>
        </a:p>
      </dgm:t>
    </dgm:pt>
    <dgm:pt modelId="{73D65D3F-92B0-4EFD-9822-342A274A42E1}" type="sibTrans" cxnId="{AAD0A674-14B7-4B1E-994F-4AD74B4B7654}">
      <dgm:prSet/>
      <dgm:spPr/>
      <dgm:t>
        <a:bodyPr/>
        <a:lstStyle/>
        <a:p>
          <a:endParaRPr lang="es-CO" sz="1400"/>
        </a:p>
      </dgm:t>
    </dgm:pt>
    <dgm:pt modelId="{E8929DB2-70E3-4997-87D1-CA92C24CFE1B}">
      <dgm:prSet custT="1"/>
      <dgm:spPr>
        <a:solidFill>
          <a:srgbClr val="0070C0"/>
        </a:solidFill>
      </dgm:spPr>
      <dgm:t>
        <a:bodyPr/>
        <a:lstStyle/>
        <a:p>
          <a:r>
            <a:rPr lang="es-PE" sz="1050" b="1" dirty="0" smtClean="0"/>
            <a:t>Sistemas de Siembra y Manejo de Abonos y Plaguicidas</a:t>
          </a:r>
          <a:endParaRPr lang="es-PE" sz="1050" b="1" dirty="0"/>
        </a:p>
      </dgm:t>
    </dgm:pt>
    <dgm:pt modelId="{0BACBE9A-C93D-4813-9703-8FE038FB2C81}" type="parTrans" cxnId="{BC2F9658-0A92-4D93-A0FF-D985A4EBC5B2}">
      <dgm:prSet/>
      <dgm:spPr/>
      <dgm:t>
        <a:bodyPr/>
        <a:lstStyle/>
        <a:p>
          <a:endParaRPr lang="es-PE" sz="1200"/>
        </a:p>
      </dgm:t>
    </dgm:pt>
    <dgm:pt modelId="{DECE7952-1198-4353-8700-D8AB0FCDA549}" type="sibTrans" cxnId="{BC2F9658-0A92-4D93-A0FF-D985A4EBC5B2}">
      <dgm:prSet/>
      <dgm:spPr/>
      <dgm:t>
        <a:bodyPr/>
        <a:lstStyle/>
        <a:p>
          <a:endParaRPr lang="es-PE" sz="1200"/>
        </a:p>
      </dgm:t>
    </dgm:pt>
    <dgm:pt modelId="{571E27AC-E238-4FD4-AB05-31F0B7C6EC0F}">
      <dgm:prSet custT="1"/>
      <dgm:spPr>
        <a:solidFill>
          <a:srgbClr val="0070C0"/>
        </a:solidFill>
      </dgm:spPr>
      <dgm:t>
        <a:bodyPr/>
        <a:lstStyle/>
        <a:p>
          <a:r>
            <a:rPr lang="es-PE" sz="1000" b="1" dirty="0" smtClean="0"/>
            <a:t>Manejo de plagas y enfermedades</a:t>
          </a:r>
          <a:endParaRPr lang="es-PE" sz="1000" b="1" dirty="0"/>
        </a:p>
      </dgm:t>
    </dgm:pt>
    <dgm:pt modelId="{F6A733B7-71DE-423E-A2FB-159FB3B50139}" type="parTrans" cxnId="{37335E1A-180A-4AB2-9BA9-413EA9CCC38D}">
      <dgm:prSet/>
      <dgm:spPr/>
      <dgm:t>
        <a:bodyPr/>
        <a:lstStyle/>
        <a:p>
          <a:endParaRPr lang="es-PE" sz="1200"/>
        </a:p>
      </dgm:t>
    </dgm:pt>
    <dgm:pt modelId="{123BB396-FD98-4DAF-AC16-097682CFB16A}" type="sibTrans" cxnId="{37335E1A-180A-4AB2-9BA9-413EA9CCC38D}">
      <dgm:prSet/>
      <dgm:spPr/>
      <dgm:t>
        <a:bodyPr/>
        <a:lstStyle/>
        <a:p>
          <a:endParaRPr lang="es-PE" sz="1200"/>
        </a:p>
      </dgm:t>
    </dgm:pt>
    <dgm:pt modelId="{BDE3A5F4-77B3-41E6-9BA0-1574685CF1B8}">
      <dgm:prSet custT="1"/>
      <dgm:spPr>
        <a:solidFill>
          <a:srgbClr val="0070C0"/>
        </a:solidFill>
      </dgm:spPr>
      <dgm:t>
        <a:bodyPr/>
        <a:lstStyle/>
        <a:p>
          <a:r>
            <a:rPr lang="es-PE" sz="1000" b="1" dirty="0" smtClean="0"/>
            <a:t>Cambio Climático: Nuevas Enfermedades</a:t>
          </a:r>
        </a:p>
        <a:p>
          <a:r>
            <a:rPr lang="es-PE" sz="1000" b="1" i="1" dirty="0" smtClean="0"/>
            <a:t>(</a:t>
          </a:r>
          <a:r>
            <a:rPr lang="es-PE" sz="1000" b="1" i="1" dirty="0" err="1" smtClean="0"/>
            <a:t>Burkholderia</a:t>
          </a:r>
          <a:r>
            <a:rPr lang="es-PE" sz="1000" b="1" i="1" dirty="0" smtClean="0"/>
            <a:t> </a:t>
          </a:r>
          <a:r>
            <a:rPr lang="es-PE" sz="1000" b="1" i="1" dirty="0" err="1" smtClean="0"/>
            <a:t>glumae</a:t>
          </a:r>
          <a:r>
            <a:rPr lang="es-PE" sz="1000" b="1" i="1" dirty="0" smtClean="0"/>
            <a:t>)</a:t>
          </a:r>
          <a:endParaRPr lang="es-PE" sz="1000" b="1" i="1" dirty="0"/>
        </a:p>
      </dgm:t>
    </dgm:pt>
    <dgm:pt modelId="{73ED6E16-CAA5-4A78-9488-875D0C0FFDE5}" type="parTrans" cxnId="{659C20D4-D6C0-405A-98BF-AE618C05F856}">
      <dgm:prSet/>
      <dgm:spPr/>
      <dgm:t>
        <a:bodyPr/>
        <a:lstStyle/>
        <a:p>
          <a:endParaRPr lang="es-PE" sz="1200"/>
        </a:p>
      </dgm:t>
    </dgm:pt>
    <dgm:pt modelId="{1DC8434E-3988-473D-B95E-F00025FB0F09}" type="sibTrans" cxnId="{659C20D4-D6C0-405A-98BF-AE618C05F856}">
      <dgm:prSet/>
      <dgm:spPr/>
      <dgm:t>
        <a:bodyPr/>
        <a:lstStyle/>
        <a:p>
          <a:endParaRPr lang="es-PE" sz="1200"/>
        </a:p>
      </dgm:t>
    </dgm:pt>
    <dgm:pt modelId="{FE20D8F3-F770-4E4A-B7C9-E48B8B67C7D0}">
      <dgm:prSet custT="1"/>
      <dgm:spPr>
        <a:solidFill>
          <a:srgbClr val="0070C0"/>
        </a:solidFill>
      </dgm:spPr>
      <dgm:t>
        <a:bodyPr/>
        <a:lstStyle/>
        <a:p>
          <a:r>
            <a:rPr lang="es-PE" sz="1000" b="1" dirty="0" smtClean="0"/>
            <a:t>Uso de semilla certificada</a:t>
          </a:r>
          <a:endParaRPr lang="es-PE" sz="1000" b="1" dirty="0"/>
        </a:p>
      </dgm:t>
    </dgm:pt>
    <dgm:pt modelId="{FCFFAD92-29A0-4A94-B74B-58BEE2A10818}" type="parTrans" cxnId="{E523B0BA-56CB-41D8-A280-91B0E14B1147}">
      <dgm:prSet/>
      <dgm:spPr/>
      <dgm:t>
        <a:bodyPr/>
        <a:lstStyle/>
        <a:p>
          <a:endParaRPr lang="es-PE" sz="1200"/>
        </a:p>
      </dgm:t>
    </dgm:pt>
    <dgm:pt modelId="{C60908F7-D75F-4806-A1AB-C61238ACDC13}" type="sibTrans" cxnId="{E523B0BA-56CB-41D8-A280-91B0E14B1147}">
      <dgm:prSet/>
      <dgm:spPr/>
      <dgm:t>
        <a:bodyPr/>
        <a:lstStyle/>
        <a:p>
          <a:endParaRPr lang="es-PE" sz="1200"/>
        </a:p>
      </dgm:t>
    </dgm:pt>
    <dgm:pt modelId="{03075378-890B-4BA9-BD93-DC18E0300D2E}">
      <dgm:prSet custT="1"/>
      <dgm:spPr>
        <a:solidFill>
          <a:srgbClr val="0070C0"/>
        </a:solidFill>
      </dgm:spPr>
      <dgm:t>
        <a:bodyPr/>
        <a:lstStyle/>
        <a:p>
          <a:r>
            <a:rPr lang="es-PE" sz="1000" b="1" dirty="0" smtClean="0"/>
            <a:t>Escasez de Variedades Mejoradas</a:t>
          </a:r>
          <a:endParaRPr lang="es-PE" sz="1000" b="1" dirty="0"/>
        </a:p>
      </dgm:t>
    </dgm:pt>
    <dgm:pt modelId="{3027AACE-62FC-426C-9D81-508CB653EAFB}" type="parTrans" cxnId="{F3535C38-CBF4-4DA5-A9B6-37FFE23031EC}">
      <dgm:prSet/>
      <dgm:spPr/>
      <dgm:t>
        <a:bodyPr/>
        <a:lstStyle/>
        <a:p>
          <a:endParaRPr lang="es-PE" sz="1200"/>
        </a:p>
      </dgm:t>
    </dgm:pt>
    <dgm:pt modelId="{678E5A53-0C8B-4773-9F2C-621B8E468888}" type="sibTrans" cxnId="{F3535C38-CBF4-4DA5-A9B6-37FFE23031EC}">
      <dgm:prSet/>
      <dgm:spPr/>
      <dgm:t>
        <a:bodyPr/>
        <a:lstStyle/>
        <a:p>
          <a:endParaRPr lang="es-PE" sz="1200"/>
        </a:p>
      </dgm:t>
    </dgm:pt>
    <dgm:pt modelId="{BE556248-8333-49EF-8FE6-0DEC966BFFBC}">
      <dgm:prSet custT="1"/>
      <dgm:spPr>
        <a:xfrm>
          <a:off x="2404031" y="4330115"/>
          <a:ext cx="1635369" cy="730599"/>
        </a:xfrm>
        <a:solidFill>
          <a:srgbClr val="80008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7,2 ton/ha</a:t>
          </a:r>
          <a:endParaRPr lang="es-CO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D9DFFFF-A4C0-4751-8017-E0EDF895C743}" type="parTrans" cxnId="{B3A44323-6511-482E-92D3-65E6BD03775B}">
      <dgm:prSet/>
      <dgm:spPr/>
      <dgm:t>
        <a:bodyPr/>
        <a:lstStyle/>
        <a:p>
          <a:endParaRPr lang="es-PE" sz="1200"/>
        </a:p>
      </dgm:t>
    </dgm:pt>
    <dgm:pt modelId="{D2F308F7-32F8-40E3-BCF5-7EB25BB7B8A1}" type="sibTrans" cxnId="{B3A44323-6511-482E-92D3-65E6BD03775B}">
      <dgm:prSet/>
      <dgm:spPr/>
      <dgm:t>
        <a:bodyPr/>
        <a:lstStyle/>
        <a:p>
          <a:endParaRPr lang="es-PE" sz="1200"/>
        </a:p>
      </dgm:t>
    </dgm:pt>
    <dgm:pt modelId="{C9264E95-FDF4-4FB2-95D5-62E132EB8336}" type="pres">
      <dgm:prSet presAssocID="{03F3B90D-F2A9-4F17-A52C-E542978A13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81977EEF-983A-42BD-8AD1-DD1BDB7D3D22}" type="pres">
      <dgm:prSet presAssocID="{AD3E17C6-8A7B-4D2A-A7C4-1184DBC7061F}" presName="compNode" presStyleCnt="0"/>
      <dgm:spPr/>
    </dgm:pt>
    <dgm:pt modelId="{E6C86F92-9ED1-475A-8C31-14E48689D94E}" type="pres">
      <dgm:prSet presAssocID="{AD3E17C6-8A7B-4D2A-A7C4-1184DBC7061F}" presName="aNode" presStyleLbl="bgShp" presStyleIdx="0" presStyleCnt="3" custScaleX="11341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64076945-C46F-4783-9471-D998D1EC28B1}" type="pres">
      <dgm:prSet presAssocID="{AD3E17C6-8A7B-4D2A-A7C4-1184DBC7061F}" presName="textNode" presStyleLbl="bgShp" presStyleIdx="0" presStyleCnt="3"/>
      <dgm:spPr/>
      <dgm:t>
        <a:bodyPr/>
        <a:lstStyle/>
        <a:p>
          <a:endParaRPr lang="es-CO"/>
        </a:p>
      </dgm:t>
    </dgm:pt>
    <dgm:pt modelId="{FA5B96C7-6C77-48C7-AE44-75EDACE1B2BD}" type="pres">
      <dgm:prSet presAssocID="{AD3E17C6-8A7B-4D2A-A7C4-1184DBC7061F}" presName="compChildNode" presStyleCnt="0"/>
      <dgm:spPr/>
    </dgm:pt>
    <dgm:pt modelId="{4765EFEF-02FC-4192-8508-6EB731666DF5}" type="pres">
      <dgm:prSet presAssocID="{AD3E17C6-8A7B-4D2A-A7C4-1184DBC7061F}" presName="theInnerList" presStyleCnt="0"/>
      <dgm:spPr/>
    </dgm:pt>
    <dgm:pt modelId="{176E8C0D-69F1-4E13-96DA-8902110EF15C}" type="pres">
      <dgm:prSet presAssocID="{612DEEF7-D2B6-4DF7-993C-EFB1CEBAA31F}" presName="childNode" presStyleLbl="node1" presStyleIdx="0" presStyleCnt="12" custScaleX="111418" custScaleY="334138" custLinFactY="-44138" custLinFactNeighborY="-10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53FD786C-9DF3-42D5-909F-C0EDC2717511}" type="pres">
      <dgm:prSet presAssocID="{612DEEF7-D2B6-4DF7-993C-EFB1CEBAA31F}" presName="aSpace2" presStyleCnt="0"/>
      <dgm:spPr/>
    </dgm:pt>
    <dgm:pt modelId="{2D987FDA-AAC7-47D5-AD2D-DC39FD455F69}" type="pres">
      <dgm:prSet presAssocID="{E377F93F-C428-496B-9480-AA7868DBB099}" presName="childNode" presStyleLbl="node1" presStyleIdx="1" presStyleCnt="12" custScaleX="112815" custScaleY="152327" custLinFactY="-20978" custLinFactNeighborY="-10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A37DC900-C97C-4CA7-A057-C1E811A07F93}" type="pres">
      <dgm:prSet presAssocID="{E377F93F-C428-496B-9480-AA7868DBB099}" presName="aSpace2" presStyleCnt="0"/>
      <dgm:spPr/>
    </dgm:pt>
    <dgm:pt modelId="{1597E8A9-FE1D-4EDF-AAFF-4ACC2C72EA55}" type="pres">
      <dgm:prSet presAssocID="{DAAD983E-E3F0-4160-9DAB-4B8E6B01F6E8}" presName="childNode" presStyleLbl="node1" presStyleIdx="2" presStyleCnt="12" custScaleX="112019" custScaleY="169864" custLinFactY="-6749" custLinFactNeighborY="-10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A4D9D8D5-86D2-4E38-A123-7F4BB24D2374}" type="pres">
      <dgm:prSet presAssocID="{AD3E17C6-8A7B-4D2A-A7C4-1184DBC7061F}" presName="aSpace" presStyleCnt="0"/>
      <dgm:spPr/>
    </dgm:pt>
    <dgm:pt modelId="{76B88B25-5E2C-40F5-8359-328A529B401A}" type="pres">
      <dgm:prSet presAssocID="{F58561DD-3B77-4A48-A9A8-AC99DD4738F4}" presName="compNode" presStyleCnt="0"/>
      <dgm:spPr/>
    </dgm:pt>
    <dgm:pt modelId="{633380F2-F3E0-4232-A011-44C298D8F34F}" type="pres">
      <dgm:prSet presAssocID="{F58561DD-3B77-4A48-A9A8-AC99DD4738F4}" presName="aNode" presStyleLbl="bgShp" presStyleIdx="1" presStyleCnt="3" custLinFactNeighborX="822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8DCF1948-3989-4B54-A9A5-E498E91E7CEC}" type="pres">
      <dgm:prSet presAssocID="{F58561DD-3B77-4A48-A9A8-AC99DD4738F4}" presName="textNode" presStyleLbl="bgShp" presStyleIdx="1" presStyleCnt="3"/>
      <dgm:spPr/>
      <dgm:t>
        <a:bodyPr/>
        <a:lstStyle/>
        <a:p>
          <a:endParaRPr lang="es-CO"/>
        </a:p>
      </dgm:t>
    </dgm:pt>
    <dgm:pt modelId="{E01A0084-63D1-4182-A094-A8F5057318D5}" type="pres">
      <dgm:prSet presAssocID="{F58561DD-3B77-4A48-A9A8-AC99DD4738F4}" presName="compChildNode" presStyleCnt="0"/>
      <dgm:spPr/>
    </dgm:pt>
    <dgm:pt modelId="{82FE7025-F2DB-45EE-98DD-98371B5A512C}" type="pres">
      <dgm:prSet presAssocID="{F58561DD-3B77-4A48-A9A8-AC99DD4738F4}" presName="theInnerList" presStyleCnt="0"/>
      <dgm:spPr/>
    </dgm:pt>
    <dgm:pt modelId="{D843B925-37E8-4A08-8C0D-0E9626A1EF6E}" type="pres">
      <dgm:prSet presAssocID="{C86CD7ED-88A4-4B7B-9D73-10D08CEF29C0}" presName="childNode" presStyleLbl="node1" presStyleIdx="3" presStyleCnt="12" custScaleY="73143" custLinFactY="-22120" custLinFactNeighborY="-10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F1EA119D-5B08-41BC-82B0-E5F0C68C6B8E}" type="pres">
      <dgm:prSet presAssocID="{C86CD7ED-88A4-4B7B-9D73-10D08CEF29C0}" presName="aSpace2" presStyleCnt="0"/>
      <dgm:spPr/>
    </dgm:pt>
    <dgm:pt modelId="{6A297434-4A39-4848-9079-04436CEEF478}" type="pres">
      <dgm:prSet presAssocID="{218208F6-D152-4A43-846E-F4A251C6BAD5}" presName="childNode" presStyleLbl="node1" presStyleIdx="4" presStyleCnt="12" custScaleX="102773" custScaleY="67348" custLinFactY="-10644" custLinFactNeighborY="-10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727CC147-4340-407F-A6E0-B3274B4F20E8}" type="pres">
      <dgm:prSet presAssocID="{218208F6-D152-4A43-846E-F4A251C6BAD5}" presName="aSpace2" presStyleCnt="0"/>
      <dgm:spPr/>
    </dgm:pt>
    <dgm:pt modelId="{57EA4383-7BE6-4AC2-A729-EA0D664E7CF0}" type="pres">
      <dgm:prSet presAssocID="{506F958B-0BF6-40F4-980D-36A61580ABA3}" presName="childNode" presStyleLbl="node1" presStyleIdx="5" presStyleCnt="12" custScaleY="194267" custLinFactY="61380" custLinFactNeighborY="10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08F65FA5-D981-433B-BE82-FEB10F1E0675}" type="pres">
      <dgm:prSet presAssocID="{506F958B-0BF6-40F4-980D-36A61580ABA3}" presName="aSpace2" presStyleCnt="0"/>
      <dgm:spPr/>
    </dgm:pt>
    <dgm:pt modelId="{E59DEE37-3E12-4EBD-8607-CB43C361DBCF}" type="pres">
      <dgm:prSet presAssocID="{BE556248-8333-49EF-8FE6-0DEC966BFFBC}" presName="childNode" presStyleLbl="node1" presStyleIdx="6" presStyleCnt="12" custScaleY="79153" custLinFactY="-200000" custLinFactNeighborX="-241" custLinFactNeighborY="-20778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PE"/>
        </a:p>
      </dgm:t>
    </dgm:pt>
    <dgm:pt modelId="{A2B2F70B-283D-4417-A19B-30EE6CCFBBE4}" type="pres">
      <dgm:prSet presAssocID="{F58561DD-3B77-4A48-A9A8-AC99DD4738F4}" presName="aSpace" presStyleCnt="0"/>
      <dgm:spPr/>
    </dgm:pt>
    <dgm:pt modelId="{56C01DB1-651C-411C-955C-A922E972C633}" type="pres">
      <dgm:prSet presAssocID="{8FA5135D-428D-4A5C-B55C-B549F48986AC}" presName="compNode" presStyleCnt="0"/>
      <dgm:spPr/>
    </dgm:pt>
    <dgm:pt modelId="{CEF6E2A7-7320-4352-8F9D-1FF22F0B1BA0}" type="pres">
      <dgm:prSet presAssocID="{8FA5135D-428D-4A5C-B55C-B549F48986AC}" presName="aNode" presStyleLbl="bgShp" presStyleIdx="2" presStyleCnt="3" custScaleX="117240" custLinFactNeighborX="33835" custLinFactNeighborY="259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8FC063E7-2B59-4627-956C-DC9611950B5B}" type="pres">
      <dgm:prSet presAssocID="{8FA5135D-428D-4A5C-B55C-B549F48986AC}" presName="textNode" presStyleLbl="bgShp" presStyleIdx="2" presStyleCnt="3"/>
      <dgm:spPr/>
      <dgm:t>
        <a:bodyPr/>
        <a:lstStyle/>
        <a:p>
          <a:endParaRPr lang="es-CO"/>
        </a:p>
      </dgm:t>
    </dgm:pt>
    <dgm:pt modelId="{E4A28564-FFAC-46E2-953A-88A759505013}" type="pres">
      <dgm:prSet presAssocID="{8FA5135D-428D-4A5C-B55C-B549F48986AC}" presName="compChildNode" presStyleCnt="0"/>
      <dgm:spPr/>
    </dgm:pt>
    <dgm:pt modelId="{36B89B90-7CA4-4610-B2BD-B94826948D7F}" type="pres">
      <dgm:prSet presAssocID="{8FA5135D-428D-4A5C-B55C-B549F48986AC}" presName="theInnerList" presStyleCnt="0"/>
      <dgm:spPr/>
    </dgm:pt>
    <dgm:pt modelId="{94F4A108-0DA3-46B7-A385-0E9BDDA86E76}" type="pres">
      <dgm:prSet presAssocID="{E8929DB2-70E3-4997-87D1-CA92C24CFE1B}" presName="childNode" presStyleLbl="node1" presStyleIdx="7" presStyleCnt="12" custScaleY="299806" custLinFactY="-79772" custLinFactNeighborY="-10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2E3E99E-7555-4067-9FCD-0A8B16F301E1}" type="pres">
      <dgm:prSet presAssocID="{E8929DB2-70E3-4997-87D1-CA92C24CFE1B}" presName="aSpace2" presStyleCnt="0"/>
      <dgm:spPr/>
    </dgm:pt>
    <dgm:pt modelId="{B62433FE-0197-4E8D-B24A-9C09343CAD20}" type="pres">
      <dgm:prSet presAssocID="{571E27AC-E238-4FD4-AB05-31F0B7C6EC0F}" presName="childNode" presStyleLbl="node1" presStyleIdx="8" presStyleCnt="12" custScaleY="174577" custLinFactY="-61576" custLinFactNeighborX="-846" custLinFactNeighborY="-10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7D04656-B500-465A-87F3-2F144294819B}" type="pres">
      <dgm:prSet presAssocID="{571E27AC-E238-4FD4-AB05-31F0B7C6EC0F}" presName="aSpace2" presStyleCnt="0"/>
      <dgm:spPr/>
    </dgm:pt>
    <dgm:pt modelId="{5B2193B6-BB18-40CF-9CF7-7CFA27877F57}" type="pres">
      <dgm:prSet presAssocID="{BDE3A5F4-77B3-41E6-9BA0-1574685CF1B8}" presName="childNode" presStyleLbl="node1" presStyleIdx="9" presStyleCnt="12" custScaleY="339816" custLinFactY="-43399" custLinFactNeighborY="-10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8FF2D66-E5F2-4746-A068-A931E44B2EB4}" type="pres">
      <dgm:prSet presAssocID="{BDE3A5F4-77B3-41E6-9BA0-1574685CF1B8}" presName="aSpace2" presStyleCnt="0"/>
      <dgm:spPr/>
    </dgm:pt>
    <dgm:pt modelId="{E6645659-CCE5-4DAA-AEF9-C3F7A9148F51}" type="pres">
      <dgm:prSet presAssocID="{FE20D8F3-F770-4E4A-B7C9-E48B8B67C7D0}" presName="childNode" presStyleLbl="node1" presStyleIdx="10" presStyleCnt="12" custScaleY="174259" custLinFactY="-40013" custLinFactNeighborY="-10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A71DE79-7DE5-4E67-80DB-5785C59BB944}" type="pres">
      <dgm:prSet presAssocID="{FE20D8F3-F770-4E4A-B7C9-E48B8B67C7D0}" presName="aSpace2" presStyleCnt="0"/>
      <dgm:spPr/>
    </dgm:pt>
    <dgm:pt modelId="{0F696761-5151-4643-AEE4-4614DA9548E3}" type="pres">
      <dgm:prSet presAssocID="{03075378-890B-4BA9-BD93-DC18E0300D2E}" presName="childNode" presStyleLbl="node1" presStyleIdx="11" presStyleCnt="12" custScaleY="228929" custLinFactY="-7930" custLinFactNeighborY="-10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E523B0BA-56CB-41D8-A280-91B0E14B1147}" srcId="{8FA5135D-428D-4A5C-B55C-B549F48986AC}" destId="{FE20D8F3-F770-4E4A-B7C9-E48B8B67C7D0}" srcOrd="3" destOrd="0" parTransId="{FCFFAD92-29A0-4A94-B74B-58BEE2A10818}" sibTransId="{C60908F7-D75F-4806-A1AB-C61238ACDC13}"/>
    <dgm:cxn modelId="{DD430B85-7CCE-4F31-9491-97FE235574E1}" type="presOf" srcId="{E377F93F-C428-496B-9480-AA7868DBB099}" destId="{2D987FDA-AAC7-47D5-AD2D-DC39FD455F69}" srcOrd="0" destOrd="0" presId="urn:microsoft.com/office/officeart/2005/8/layout/lProcess2"/>
    <dgm:cxn modelId="{73070CB1-177D-4612-A109-2DC573C39600}" type="presOf" srcId="{612DEEF7-D2B6-4DF7-993C-EFB1CEBAA31F}" destId="{176E8C0D-69F1-4E13-96DA-8902110EF15C}" srcOrd="0" destOrd="0" presId="urn:microsoft.com/office/officeart/2005/8/layout/lProcess2"/>
    <dgm:cxn modelId="{4C8D030B-4810-4EC2-85F2-12CB3ED05565}" type="presOf" srcId="{03F3B90D-F2A9-4F17-A52C-E542978A134A}" destId="{C9264E95-FDF4-4FB2-95D5-62E132EB8336}" srcOrd="0" destOrd="0" presId="urn:microsoft.com/office/officeart/2005/8/layout/lProcess2"/>
    <dgm:cxn modelId="{8C530299-92B7-4677-9A75-A7463079E3D8}" srcId="{03F3B90D-F2A9-4F17-A52C-E542978A134A}" destId="{8FA5135D-428D-4A5C-B55C-B549F48986AC}" srcOrd="2" destOrd="0" parTransId="{D5D20833-D2F6-4A39-80A9-E11B9B8E42BE}" sibTransId="{26811901-2322-46D3-B5D2-4A76672E538F}"/>
    <dgm:cxn modelId="{A7695284-4E9D-447F-BC37-2942870CAF21}" type="presOf" srcId="{03075378-890B-4BA9-BD93-DC18E0300D2E}" destId="{0F696761-5151-4643-AEE4-4614DA9548E3}" srcOrd="0" destOrd="0" presId="urn:microsoft.com/office/officeart/2005/8/layout/lProcess2"/>
    <dgm:cxn modelId="{DDC89250-CF1A-4048-B37A-0C1D788AAB62}" srcId="{F58561DD-3B77-4A48-A9A8-AC99DD4738F4}" destId="{C86CD7ED-88A4-4B7B-9D73-10D08CEF29C0}" srcOrd="0" destOrd="0" parTransId="{50F1D0A2-4EB1-4091-AE14-F990A5A90D9F}" sibTransId="{542ADCFE-3A7F-4404-833A-9EE614E9EEAD}"/>
    <dgm:cxn modelId="{6C43A105-36CD-47CF-BFBF-32F051FAB735}" type="presOf" srcId="{8FA5135D-428D-4A5C-B55C-B549F48986AC}" destId="{CEF6E2A7-7320-4352-8F9D-1FF22F0B1BA0}" srcOrd="0" destOrd="0" presId="urn:microsoft.com/office/officeart/2005/8/layout/lProcess2"/>
    <dgm:cxn modelId="{AAD0A674-14B7-4B1E-994F-4AD74B4B7654}" srcId="{F58561DD-3B77-4A48-A9A8-AC99DD4738F4}" destId="{506F958B-0BF6-40F4-980D-36A61580ABA3}" srcOrd="2" destOrd="0" parTransId="{16BFF85E-AD78-4F87-88E3-A2CBBE6AC9C7}" sibTransId="{73D65D3F-92B0-4EFD-9822-342A274A42E1}"/>
    <dgm:cxn modelId="{9EE22274-A221-4B71-8801-9BBB60A1361B}" type="presOf" srcId="{8FA5135D-428D-4A5C-B55C-B549F48986AC}" destId="{8FC063E7-2B59-4627-956C-DC9611950B5B}" srcOrd="1" destOrd="0" presId="urn:microsoft.com/office/officeart/2005/8/layout/lProcess2"/>
    <dgm:cxn modelId="{A9D4D362-4A76-4AD1-8269-4A56BC95A438}" type="presOf" srcId="{E8929DB2-70E3-4997-87D1-CA92C24CFE1B}" destId="{94F4A108-0DA3-46B7-A385-0E9BDDA86E76}" srcOrd="0" destOrd="0" presId="urn:microsoft.com/office/officeart/2005/8/layout/lProcess2"/>
    <dgm:cxn modelId="{34C22790-3747-4F90-B294-0C5CB46FA17D}" type="presOf" srcId="{F58561DD-3B77-4A48-A9A8-AC99DD4738F4}" destId="{633380F2-F3E0-4232-A011-44C298D8F34F}" srcOrd="0" destOrd="0" presId="urn:microsoft.com/office/officeart/2005/8/layout/lProcess2"/>
    <dgm:cxn modelId="{9A5535CB-F0CA-41D9-A977-5FBF325A191D}" srcId="{AD3E17C6-8A7B-4D2A-A7C4-1184DBC7061F}" destId="{612DEEF7-D2B6-4DF7-993C-EFB1CEBAA31F}" srcOrd="0" destOrd="0" parTransId="{059E805C-9C89-4639-9E5B-0A664811322F}" sibTransId="{08EE8A1C-58C5-4605-96ED-B20F9570FA7F}"/>
    <dgm:cxn modelId="{CFB01828-3EA9-4AF1-8C21-FCB209B925B7}" type="presOf" srcId="{BE556248-8333-49EF-8FE6-0DEC966BFFBC}" destId="{E59DEE37-3E12-4EBD-8607-CB43C361DBCF}" srcOrd="0" destOrd="0" presId="urn:microsoft.com/office/officeart/2005/8/layout/lProcess2"/>
    <dgm:cxn modelId="{5BF47468-CBAB-4493-B816-8D787B4C41CD}" srcId="{03F3B90D-F2A9-4F17-A52C-E542978A134A}" destId="{AD3E17C6-8A7B-4D2A-A7C4-1184DBC7061F}" srcOrd="0" destOrd="0" parTransId="{FA2891AD-9753-4F7D-80DD-B89D55A01562}" sibTransId="{02517CB5-92FF-4C49-9ADC-52204B91A122}"/>
    <dgm:cxn modelId="{07D58277-3C60-4AC2-BAE8-FC7D0EFE5169}" type="presOf" srcId="{AD3E17C6-8A7B-4D2A-A7C4-1184DBC7061F}" destId="{E6C86F92-9ED1-475A-8C31-14E48689D94E}" srcOrd="0" destOrd="0" presId="urn:microsoft.com/office/officeart/2005/8/layout/lProcess2"/>
    <dgm:cxn modelId="{EDCD234C-F35B-43A8-99E3-FAC221DCBFD7}" type="presOf" srcId="{571E27AC-E238-4FD4-AB05-31F0B7C6EC0F}" destId="{B62433FE-0197-4E8D-B24A-9C09343CAD20}" srcOrd="0" destOrd="0" presId="urn:microsoft.com/office/officeart/2005/8/layout/lProcess2"/>
    <dgm:cxn modelId="{37335E1A-180A-4AB2-9BA9-413EA9CCC38D}" srcId="{8FA5135D-428D-4A5C-B55C-B549F48986AC}" destId="{571E27AC-E238-4FD4-AB05-31F0B7C6EC0F}" srcOrd="1" destOrd="0" parTransId="{F6A733B7-71DE-423E-A2FB-159FB3B50139}" sibTransId="{123BB396-FD98-4DAF-AC16-097682CFB16A}"/>
    <dgm:cxn modelId="{3B39775E-70CB-490C-AEC4-C8A9357F98EF}" type="presOf" srcId="{C86CD7ED-88A4-4B7B-9D73-10D08CEF29C0}" destId="{D843B925-37E8-4A08-8C0D-0E9626A1EF6E}" srcOrd="0" destOrd="0" presId="urn:microsoft.com/office/officeart/2005/8/layout/lProcess2"/>
    <dgm:cxn modelId="{4E103CEA-3210-4CEB-B3D6-380E3FABFD10}" type="presOf" srcId="{BDE3A5F4-77B3-41E6-9BA0-1574685CF1B8}" destId="{5B2193B6-BB18-40CF-9CF7-7CFA27877F57}" srcOrd="0" destOrd="0" presId="urn:microsoft.com/office/officeart/2005/8/layout/lProcess2"/>
    <dgm:cxn modelId="{B4A685BB-9832-4705-96E6-E1DD1AFCBE78}" type="presOf" srcId="{FE20D8F3-F770-4E4A-B7C9-E48B8B67C7D0}" destId="{E6645659-CCE5-4DAA-AEF9-C3F7A9148F51}" srcOrd="0" destOrd="0" presId="urn:microsoft.com/office/officeart/2005/8/layout/lProcess2"/>
    <dgm:cxn modelId="{1A7989A0-6599-4A0C-8190-455C0921367F}" type="presOf" srcId="{F58561DD-3B77-4A48-A9A8-AC99DD4738F4}" destId="{8DCF1948-3989-4B54-A9A5-E498E91E7CEC}" srcOrd="1" destOrd="0" presId="urn:microsoft.com/office/officeart/2005/8/layout/lProcess2"/>
    <dgm:cxn modelId="{530CEF07-BA75-4B0B-84D3-BE8F344C1550}" srcId="{AD3E17C6-8A7B-4D2A-A7C4-1184DBC7061F}" destId="{DAAD983E-E3F0-4160-9DAB-4B8E6B01F6E8}" srcOrd="2" destOrd="0" parTransId="{395DCF5D-66DA-496A-8EA7-92A9BF38A280}" sibTransId="{38256398-D43C-4449-A3B3-3DD44C4B97CB}"/>
    <dgm:cxn modelId="{BC2F9658-0A92-4D93-A0FF-D985A4EBC5B2}" srcId="{8FA5135D-428D-4A5C-B55C-B549F48986AC}" destId="{E8929DB2-70E3-4997-87D1-CA92C24CFE1B}" srcOrd="0" destOrd="0" parTransId="{0BACBE9A-C93D-4813-9703-8FE038FB2C81}" sibTransId="{DECE7952-1198-4353-8700-D8AB0FCDA549}"/>
    <dgm:cxn modelId="{ACDE54F6-0EC1-45DD-B892-51E5A56A19A7}" srcId="{AD3E17C6-8A7B-4D2A-A7C4-1184DBC7061F}" destId="{E377F93F-C428-496B-9480-AA7868DBB099}" srcOrd="1" destOrd="0" parTransId="{22B7EFD5-8693-4F88-9AA8-68DC1CEFACC5}" sibTransId="{3A07F63E-41D9-4084-99BB-7F6302719E56}"/>
    <dgm:cxn modelId="{D0AA2EB4-F9E0-4280-A13C-3A4EFCDCF544}" type="presOf" srcId="{506F958B-0BF6-40F4-980D-36A61580ABA3}" destId="{57EA4383-7BE6-4AC2-A729-EA0D664E7CF0}" srcOrd="0" destOrd="0" presId="urn:microsoft.com/office/officeart/2005/8/layout/lProcess2"/>
    <dgm:cxn modelId="{659C20D4-D6C0-405A-98BF-AE618C05F856}" srcId="{8FA5135D-428D-4A5C-B55C-B549F48986AC}" destId="{BDE3A5F4-77B3-41E6-9BA0-1574685CF1B8}" srcOrd="2" destOrd="0" parTransId="{73ED6E16-CAA5-4A78-9488-875D0C0FFDE5}" sibTransId="{1DC8434E-3988-473D-B95E-F00025FB0F09}"/>
    <dgm:cxn modelId="{F3535C38-CBF4-4DA5-A9B6-37FFE23031EC}" srcId="{8FA5135D-428D-4A5C-B55C-B549F48986AC}" destId="{03075378-890B-4BA9-BD93-DC18E0300D2E}" srcOrd="4" destOrd="0" parTransId="{3027AACE-62FC-426C-9D81-508CB653EAFB}" sibTransId="{678E5A53-0C8B-4773-9F2C-621B8E468888}"/>
    <dgm:cxn modelId="{B35B8DB9-1221-4ED7-9489-14DAFF139CA8}" type="presOf" srcId="{218208F6-D152-4A43-846E-F4A251C6BAD5}" destId="{6A297434-4A39-4848-9079-04436CEEF478}" srcOrd="0" destOrd="0" presId="urn:microsoft.com/office/officeart/2005/8/layout/lProcess2"/>
    <dgm:cxn modelId="{C6426267-BDF1-42FF-82A3-043639000402}" type="presOf" srcId="{DAAD983E-E3F0-4160-9DAB-4B8E6B01F6E8}" destId="{1597E8A9-FE1D-4EDF-AAFF-4ACC2C72EA55}" srcOrd="0" destOrd="0" presId="urn:microsoft.com/office/officeart/2005/8/layout/lProcess2"/>
    <dgm:cxn modelId="{B3A44323-6511-482E-92D3-65E6BD03775B}" srcId="{F58561DD-3B77-4A48-A9A8-AC99DD4738F4}" destId="{BE556248-8333-49EF-8FE6-0DEC966BFFBC}" srcOrd="3" destOrd="0" parTransId="{4D9DFFFF-A4C0-4751-8017-E0EDF895C743}" sibTransId="{D2F308F7-32F8-40E3-BCF5-7EB25BB7B8A1}"/>
    <dgm:cxn modelId="{126DBBE7-5745-48AD-AB0E-A3672A3DC5A9}" srcId="{03F3B90D-F2A9-4F17-A52C-E542978A134A}" destId="{F58561DD-3B77-4A48-A9A8-AC99DD4738F4}" srcOrd="1" destOrd="0" parTransId="{ABA6E833-EF27-4D71-9B9D-B4918A6E9CCB}" sibTransId="{1DA30192-1907-4443-8B94-EB3372CC738A}"/>
    <dgm:cxn modelId="{03ABAD4F-B7A2-469B-8115-0DB5C0B28B29}" type="presOf" srcId="{AD3E17C6-8A7B-4D2A-A7C4-1184DBC7061F}" destId="{64076945-C46F-4783-9471-D998D1EC28B1}" srcOrd="1" destOrd="0" presId="urn:microsoft.com/office/officeart/2005/8/layout/lProcess2"/>
    <dgm:cxn modelId="{2A5EA019-49C9-41DF-9308-536FA24AD482}" srcId="{F58561DD-3B77-4A48-A9A8-AC99DD4738F4}" destId="{218208F6-D152-4A43-846E-F4A251C6BAD5}" srcOrd="1" destOrd="0" parTransId="{A838E95E-259B-41ED-8CF5-28D285CF4A83}" sibTransId="{D505F2D1-48B8-401E-903C-A25CA5F4475C}"/>
    <dgm:cxn modelId="{C06055FB-4370-4BD2-B0EA-15C297C134BD}" type="presParOf" srcId="{C9264E95-FDF4-4FB2-95D5-62E132EB8336}" destId="{81977EEF-983A-42BD-8AD1-DD1BDB7D3D22}" srcOrd="0" destOrd="0" presId="urn:microsoft.com/office/officeart/2005/8/layout/lProcess2"/>
    <dgm:cxn modelId="{DA54E65A-9B51-4D43-90DB-7AE6008D8100}" type="presParOf" srcId="{81977EEF-983A-42BD-8AD1-DD1BDB7D3D22}" destId="{E6C86F92-9ED1-475A-8C31-14E48689D94E}" srcOrd="0" destOrd="0" presId="urn:microsoft.com/office/officeart/2005/8/layout/lProcess2"/>
    <dgm:cxn modelId="{14B8F7A4-F00E-4956-ACC1-DF4A1421E9ED}" type="presParOf" srcId="{81977EEF-983A-42BD-8AD1-DD1BDB7D3D22}" destId="{64076945-C46F-4783-9471-D998D1EC28B1}" srcOrd="1" destOrd="0" presId="urn:microsoft.com/office/officeart/2005/8/layout/lProcess2"/>
    <dgm:cxn modelId="{14E65A5A-FCAE-4807-A056-59631D992354}" type="presParOf" srcId="{81977EEF-983A-42BD-8AD1-DD1BDB7D3D22}" destId="{FA5B96C7-6C77-48C7-AE44-75EDACE1B2BD}" srcOrd="2" destOrd="0" presId="urn:microsoft.com/office/officeart/2005/8/layout/lProcess2"/>
    <dgm:cxn modelId="{E31A4497-6F31-410B-ACBC-ABA63F80BBD3}" type="presParOf" srcId="{FA5B96C7-6C77-48C7-AE44-75EDACE1B2BD}" destId="{4765EFEF-02FC-4192-8508-6EB731666DF5}" srcOrd="0" destOrd="0" presId="urn:microsoft.com/office/officeart/2005/8/layout/lProcess2"/>
    <dgm:cxn modelId="{14B1BB55-4887-4F8B-9554-055C99F66E59}" type="presParOf" srcId="{4765EFEF-02FC-4192-8508-6EB731666DF5}" destId="{176E8C0D-69F1-4E13-96DA-8902110EF15C}" srcOrd="0" destOrd="0" presId="urn:microsoft.com/office/officeart/2005/8/layout/lProcess2"/>
    <dgm:cxn modelId="{7A6D5814-18B6-4E5A-B8C5-D6490DA64183}" type="presParOf" srcId="{4765EFEF-02FC-4192-8508-6EB731666DF5}" destId="{53FD786C-9DF3-42D5-909F-C0EDC2717511}" srcOrd="1" destOrd="0" presId="urn:microsoft.com/office/officeart/2005/8/layout/lProcess2"/>
    <dgm:cxn modelId="{2DFCCE35-E304-439C-B40D-981DAF659DB6}" type="presParOf" srcId="{4765EFEF-02FC-4192-8508-6EB731666DF5}" destId="{2D987FDA-AAC7-47D5-AD2D-DC39FD455F69}" srcOrd="2" destOrd="0" presId="urn:microsoft.com/office/officeart/2005/8/layout/lProcess2"/>
    <dgm:cxn modelId="{150AECAD-946F-45F9-B8CA-F1D6B48D97C2}" type="presParOf" srcId="{4765EFEF-02FC-4192-8508-6EB731666DF5}" destId="{A37DC900-C97C-4CA7-A057-C1E811A07F93}" srcOrd="3" destOrd="0" presId="urn:microsoft.com/office/officeart/2005/8/layout/lProcess2"/>
    <dgm:cxn modelId="{34A851DF-AA14-46CE-8ECF-32D6BC5F797A}" type="presParOf" srcId="{4765EFEF-02FC-4192-8508-6EB731666DF5}" destId="{1597E8A9-FE1D-4EDF-AAFF-4ACC2C72EA55}" srcOrd="4" destOrd="0" presId="urn:microsoft.com/office/officeart/2005/8/layout/lProcess2"/>
    <dgm:cxn modelId="{E4FEC7B3-C917-4EB2-9AF4-B16606E6ACBC}" type="presParOf" srcId="{C9264E95-FDF4-4FB2-95D5-62E132EB8336}" destId="{A4D9D8D5-86D2-4E38-A123-7F4BB24D2374}" srcOrd="1" destOrd="0" presId="urn:microsoft.com/office/officeart/2005/8/layout/lProcess2"/>
    <dgm:cxn modelId="{D851A097-7269-4580-BFF9-FBC94AEB58E7}" type="presParOf" srcId="{C9264E95-FDF4-4FB2-95D5-62E132EB8336}" destId="{76B88B25-5E2C-40F5-8359-328A529B401A}" srcOrd="2" destOrd="0" presId="urn:microsoft.com/office/officeart/2005/8/layout/lProcess2"/>
    <dgm:cxn modelId="{BEA57F84-6A40-4ADD-BF53-D0026CD62FFF}" type="presParOf" srcId="{76B88B25-5E2C-40F5-8359-328A529B401A}" destId="{633380F2-F3E0-4232-A011-44C298D8F34F}" srcOrd="0" destOrd="0" presId="urn:microsoft.com/office/officeart/2005/8/layout/lProcess2"/>
    <dgm:cxn modelId="{92DA7686-61C4-45A3-8FDE-5BADA6E264C7}" type="presParOf" srcId="{76B88B25-5E2C-40F5-8359-328A529B401A}" destId="{8DCF1948-3989-4B54-A9A5-E498E91E7CEC}" srcOrd="1" destOrd="0" presId="urn:microsoft.com/office/officeart/2005/8/layout/lProcess2"/>
    <dgm:cxn modelId="{3D7E8148-5818-4D3F-8CF9-62AEB9EFC1FA}" type="presParOf" srcId="{76B88B25-5E2C-40F5-8359-328A529B401A}" destId="{E01A0084-63D1-4182-A094-A8F5057318D5}" srcOrd="2" destOrd="0" presId="urn:microsoft.com/office/officeart/2005/8/layout/lProcess2"/>
    <dgm:cxn modelId="{1B7888D0-26EE-48C4-8EAE-CEC160241131}" type="presParOf" srcId="{E01A0084-63D1-4182-A094-A8F5057318D5}" destId="{82FE7025-F2DB-45EE-98DD-98371B5A512C}" srcOrd="0" destOrd="0" presId="urn:microsoft.com/office/officeart/2005/8/layout/lProcess2"/>
    <dgm:cxn modelId="{2C8FD8C1-F63A-4D38-9E56-2AC040FDA89B}" type="presParOf" srcId="{82FE7025-F2DB-45EE-98DD-98371B5A512C}" destId="{D843B925-37E8-4A08-8C0D-0E9626A1EF6E}" srcOrd="0" destOrd="0" presId="urn:microsoft.com/office/officeart/2005/8/layout/lProcess2"/>
    <dgm:cxn modelId="{B21B359F-AC54-406A-A022-EBD77FC5F0C2}" type="presParOf" srcId="{82FE7025-F2DB-45EE-98DD-98371B5A512C}" destId="{F1EA119D-5B08-41BC-82B0-E5F0C68C6B8E}" srcOrd="1" destOrd="0" presId="urn:microsoft.com/office/officeart/2005/8/layout/lProcess2"/>
    <dgm:cxn modelId="{63FB55C2-B78B-438D-AECA-0EE7CFAFC2C3}" type="presParOf" srcId="{82FE7025-F2DB-45EE-98DD-98371B5A512C}" destId="{6A297434-4A39-4848-9079-04436CEEF478}" srcOrd="2" destOrd="0" presId="urn:microsoft.com/office/officeart/2005/8/layout/lProcess2"/>
    <dgm:cxn modelId="{ECE0C690-4667-4BFA-93AF-BBA47B952841}" type="presParOf" srcId="{82FE7025-F2DB-45EE-98DD-98371B5A512C}" destId="{727CC147-4340-407F-A6E0-B3274B4F20E8}" srcOrd="3" destOrd="0" presId="urn:microsoft.com/office/officeart/2005/8/layout/lProcess2"/>
    <dgm:cxn modelId="{A59F39E0-D710-465C-AB68-613C37434D31}" type="presParOf" srcId="{82FE7025-F2DB-45EE-98DD-98371B5A512C}" destId="{57EA4383-7BE6-4AC2-A729-EA0D664E7CF0}" srcOrd="4" destOrd="0" presId="urn:microsoft.com/office/officeart/2005/8/layout/lProcess2"/>
    <dgm:cxn modelId="{517EE7E3-CCB1-45D1-93D3-6A45FDA1D7C7}" type="presParOf" srcId="{82FE7025-F2DB-45EE-98DD-98371B5A512C}" destId="{08F65FA5-D981-433B-BE82-FEB10F1E0675}" srcOrd="5" destOrd="0" presId="urn:microsoft.com/office/officeart/2005/8/layout/lProcess2"/>
    <dgm:cxn modelId="{990D1AA1-7900-4E4E-A3B2-EB60B6C2E896}" type="presParOf" srcId="{82FE7025-F2DB-45EE-98DD-98371B5A512C}" destId="{E59DEE37-3E12-4EBD-8607-CB43C361DBCF}" srcOrd="6" destOrd="0" presId="urn:microsoft.com/office/officeart/2005/8/layout/lProcess2"/>
    <dgm:cxn modelId="{5A347582-4276-4BB1-B0D1-5F6FB5C99C64}" type="presParOf" srcId="{C9264E95-FDF4-4FB2-95D5-62E132EB8336}" destId="{A2B2F70B-283D-4417-A19B-30EE6CCFBBE4}" srcOrd="3" destOrd="0" presId="urn:microsoft.com/office/officeart/2005/8/layout/lProcess2"/>
    <dgm:cxn modelId="{E118D223-50BD-4D3B-B6F9-475010109C91}" type="presParOf" srcId="{C9264E95-FDF4-4FB2-95D5-62E132EB8336}" destId="{56C01DB1-651C-411C-955C-A922E972C633}" srcOrd="4" destOrd="0" presId="urn:microsoft.com/office/officeart/2005/8/layout/lProcess2"/>
    <dgm:cxn modelId="{8167F13C-F541-46DA-9F17-EEADE2298D27}" type="presParOf" srcId="{56C01DB1-651C-411C-955C-A922E972C633}" destId="{CEF6E2A7-7320-4352-8F9D-1FF22F0B1BA0}" srcOrd="0" destOrd="0" presId="urn:microsoft.com/office/officeart/2005/8/layout/lProcess2"/>
    <dgm:cxn modelId="{CC4E9AAF-017C-4FC5-8AE4-9DC7E9E6EFE8}" type="presParOf" srcId="{56C01DB1-651C-411C-955C-A922E972C633}" destId="{8FC063E7-2B59-4627-956C-DC9611950B5B}" srcOrd="1" destOrd="0" presId="urn:microsoft.com/office/officeart/2005/8/layout/lProcess2"/>
    <dgm:cxn modelId="{002637EF-D300-4960-AC1E-BBE4C7BE5B1F}" type="presParOf" srcId="{56C01DB1-651C-411C-955C-A922E972C633}" destId="{E4A28564-FFAC-46E2-953A-88A759505013}" srcOrd="2" destOrd="0" presId="urn:microsoft.com/office/officeart/2005/8/layout/lProcess2"/>
    <dgm:cxn modelId="{BE458F4B-4E15-47AD-B16C-BDF0AB98EE76}" type="presParOf" srcId="{E4A28564-FFAC-46E2-953A-88A759505013}" destId="{36B89B90-7CA4-4610-B2BD-B94826948D7F}" srcOrd="0" destOrd="0" presId="urn:microsoft.com/office/officeart/2005/8/layout/lProcess2"/>
    <dgm:cxn modelId="{6B946288-5034-4113-A170-5118F44FA160}" type="presParOf" srcId="{36B89B90-7CA4-4610-B2BD-B94826948D7F}" destId="{94F4A108-0DA3-46B7-A385-0E9BDDA86E76}" srcOrd="0" destOrd="0" presId="urn:microsoft.com/office/officeart/2005/8/layout/lProcess2"/>
    <dgm:cxn modelId="{CF1F4BD7-3158-46A6-AFFD-7B528157824E}" type="presParOf" srcId="{36B89B90-7CA4-4610-B2BD-B94826948D7F}" destId="{C2E3E99E-7555-4067-9FCD-0A8B16F301E1}" srcOrd="1" destOrd="0" presId="urn:microsoft.com/office/officeart/2005/8/layout/lProcess2"/>
    <dgm:cxn modelId="{28AAB13E-8A56-4FD6-8828-C2B1FC0CB227}" type="presParOf" srcId="{36B89B90-7CA4-4610-B2BD-B94826948D7F}" destId="{B62433FE-0197-4E8D-B24A-9C09343CAD20}" srcOrd="2" destOrd="0" presId="urn:microsoft.com/office/officeart/2005/8/layout/lProcess2"/>
    <dgm:cxn modelId="{435218B3-20E4-4493-8653-46DBB1CFEA73}" type="presParOf" srcId="{36B89B90-7CA4-4610-B2BD-B94826948D7F}" destId="{67D04656-B500-465A-87F3-2F144294819B}" srcOrd="3" destOrd="0" presId="urn:microsoft.com/office/officeart/2005/8/layout/lProcess2"/>
    <dgm:cxn modelId="{98D337E0-A817-4716-AFAD-7DC9DB3F75B8}" type="presParOf" srcId="{36B89B90-7CA4-4610-B2BD-B94826948D7F}" destId="{5B2193B6-BB18-40CF-9CF7-7CFA27877F57}" srcOrd="4" destOrd="0" presId="urn:microsoft.com/office/officeart/2005/8/layout/lProcess2"/>
    <dgm:cxn modelId="{747BA420-97C2-4426-A27B-BBB35435A7C3}" type="presParOf" srcId="{36B89B90-7CA4-4610-B2BD-B94826948D7F}" destId="{58FF2D66-E5F2-4746-A068-A931E44B2EB4}" srcOrd="5" destOrd="0" presId="urn:microsoft.com/office/officeart/2005/8/layout/lProcess2"/>
    <dgm:cxn modelId="{822C004F-F489-434A-967B-4EDC8C487B96}" type="presParOf" srcId="{36B89B90-7CA4-4610-B2BD-B94826948D7F}" destId="{E6645659-CCE5-4DAA-AEF9-C3F7A9148F51}" srcOrd="6" destOrd="0" presId="urn:microsoft.com/office/officeart/2005/8/layout/lProcess2"/>
    <dgm:cxn modelId="{648058F5-6127-4B4C-BB87-380467C3BC6B}" type="presParOf" srcId="{36B89B90-7CA4-4610-B2BD-B94826948D7F}" destId="{DA71DE79-7DE5-4E67-80DB-5785C59BB944}" srcOrd="7" destOrd="0" presId="urn:microsoft.com/office/officeart/2005/8/layout/lProcess2"/>
    <dgm:cxn modelId="{DE82A6C5-4E00-4813-9B87-01343BA1B429}" type="presParOf" srcId="{36B89B90-7CA4-4610-B2BD-B94826948D7F}" destId="{0F696761-5151-4643-AEE4-4614DA9548E3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ED12A3-1843-49F5-9BA1-A3E07F6FF2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AA11DA33-0BDD-4BB6-B2D5-293396FABF84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PE" b="1" dirty="0" smtClean="0">
              <a:solidFill>
                <a:srgbClr val="FFFF00"/>
              </a:solidFill>
            </a:rPr>
            <a:t>Inoculación</a:t>
          </a:r>
          <a:endParaRPr lang="es-PE" b="1" dirty="0">
            <a:solidFill>
              <a:srgbClr val="FFFF00"/>
            </a:solidFill>
          </a:endParaRPr>
        </a:p>
      </dgm:t>
    </dgm:pt>
    <dgm:pt modelId="{2F73EAB3-B35A-469B-B611-A593F92C6DC9}" type="parTrans" cxnId="{4FBDE952-812A-4229-B8B1-DCCECE53C645}">
      <dgm:prSet/>
      <dgm:spPr/>
      <dgm:t>
        <a:bodyPr/>
        <a:lstStyle/>
        <a:p>
          <a:endParaRPr lang="es-PE"/>
        </a:p>
      </dgm:t>
    </dgm:pt>
    <dgm:pt modelId="{7F77662F-C62A-4771-89D6-2713B31C7C23}" type="sibTrans" cxnId="{4FBDE952-812A-4229-B8B1-DCCECE53C645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PE" dirty="0"/>
        </a:p>
      </dgm:t>
    </dgm:pt>
    <dgm:pt modelId="{E2A84CDA-B1C4-40F1-920F-BD8549412353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PE" b="1" dirty="0" smtClean="0">
              <a:solidFill>
                <a:srgbClr val="FFFF00"/>
              </a:solidFill>
            </a:rPr>
            <a:t>Inoculación</a:t>
          </a:r>
          <a:endParaRPr lang="es-PE" b="1" dirty="0">
            <a:solidFill>
              <a:srgbClr val="FFFF00"/>
            </a:solidFill>
          </a:endParaRPr>
        </a:p>
      </dgm:t>
    </dgm:pt>
    <dgm:pt modelId="{D73A3E77-E4E7-4E4F-9A49-03F3E1E4D3AE}" type="parTrans" cxnId="{A08DD28D-8358-4A1E-B7AC-D6DE8D8D1C17}">
      <dgm:prSet/>
      <dgm:spPr/>
      <dgm:t>
        <a:bodyPr/>
        <a:lstStyle/>
        <a:p>
          <a:endParaRPr lang="es-PE"/>
        </a:p>
      </dgm:t>
    </dgm:pt>
    <dgm:pt modelId="{B6BB8A31-F0BE-41F0-9B78-BDEB4AF81E98}" type="sibTrans" cxnId="{A08DD28D-8358-4A1E-B7AC-D6DE8D8D1C17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PE"/>
        </a:p>
      </dgm:t>
    </dgm:pt>
    <dgm:pt modelId="{FC57ECC2-11A4-4C12-AE12-934DEF73FA52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PE" b="1" dirty="0" smtClean="0">
              <a:solidFill>
                <a:srgbClr val="FFFF00"/>
              </a:solidFill>
            </a:rPr>
            <a:t>Secado</a:t>
          </a:r>
          <a:endParaRPr lang="es-PE" b="1" dirty="0">
            <a:solidFill>
              <a:srgbClr val="FFFF00"/>
            </a:solidFill>
          </a:endParaRPr>
        </a:p>
      </dgm:t>
    </dgm:pt>
    <dgm:pt modelId="{2CE0C92E-F96A-479B-9D1C-7025735B2684}" type="parTrans" cxnId="{5CB464E9-72DC-4E60-B125-5098CD6B2368}">
      <dgm:prSet/>
      <dgm:spPr/>
      <dgm:t>
        <a:bodyPr/>
        <a:lstStyle/>
        <a:p>
          <a:endParaRPr lang="es-PE"/>
        </a:p>
      </dgm:t>
    </dgm:pt>
    <dgm:pt modelId="{54157A61-D3E3-4464-9EC6-65D91758850D}" type="sibTrans" cxnId="{5CB464E9-72DC-4E60-B125-5098CD6B2368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PE"/>
        </a:p>
      </dgm:t>
    </dgm:pt>
    <dgm:pt modelId="{6487FD5B-3EFF-4501-BB12-C56F66991FDF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s-PE" b="1" dirty="0" smtClean="0">
              <a:solidFill>
                <a:srgbClr val="FFFF00"/>
              </a:solidFill>
            </a:rPr>
            <a:t>Voleo semilla</a:t>
          </a:r>
          <a:endParaRPr lang="es-PE" b="1" dirty="0">
            <a:solidFill>
              <a:srgbClr val="FFFF00"/>
            </a:solidFill>
          </a:endParaRPr>
        </a:p>
      </dgm:t>
    </dgm:pt>
    <dgm:pt modelId="{9BB0E2D4-9FFE-4B69-A4A5-8DAC0524F664}" type="parTrans" cxnId="{AFF8B6D8-3A41-4B24-AE3A-66CD23580104}">
      <dgm:prSet/>
      <dgm:spPr/>
      <dgm:t>
        <a:bodyPr/>
        <a:lstStyle/>
        <a:p>
          <a:endParaRPr lang="es-PE"/>
        </a:p>
      </dgm:t>
    </dgm:pt>
    <dgm:pt modelId="{4C538042-2676-44C7-A962-D05A05039C1C}" type="sibTrans" cxnId="{AFF8B6D8-3A41-4B24-AE3A-66CD23580104}">
      <dgm:prSet/>
      <dgm:spPr>
        <a:noFill/>
        <a:ln>
          <a:noFill/>
        </a:ln>
      </dgm:spPr>
      <dgm:t>
        <a:bodyPr/>
        <a:lstStyle/>
        <a:p>
          <a:endParaRPr lang="es-PE"/>
        </a:p>
      </dgm:t>
    </dgm:pt>
    <dgm:pt modelId="{3AAC5A54-C57C-4D54-A9BD-9276BE1D2F2F}">
      <dgm:prSet phldrT="[Texto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s-PE" b="1" dirty="0" smtClean="0">
              <a:solidFill>
                <a:srgbClr val="FFFF00"/>
              </a:solidFill>
            </a:rPr>
            <a:t>Semilla </a:t>
          </a:r>
          <a:r>
            <a:rPr lang="es-PE" b="1" dirty="0" err="1" smtClean="0">
              <a:solidFill>
                <a:srgbClr val="FFFF00"/>
              </a:solidFill>
            </a:rPr>
            <a:t>pregerminada</a:t>
          </a:r>
          <a:endParaRPr lang="es-PE" b="1" dirty="0">
            <a:solidFill>
              <a:srgbClr val="FFFF00"/>
            </a:solidFill>
          </a:endParaRPr>
        </a:p>
      </dgm:t>
    </dgm:pt>
    <dgm:pt modelId="{CB213A4E-E8ED-4936-ACD7-2A35CF88B0F4}" type="parTrans" cxnId="{B0CC6C96-BFC7-425F-902F-72B7A46A0025}">
      <dgm:prSet/>
      <dgm:spPr/>
      <dgm:t>
        <a:bodyPr/>
        <a:lstStyle/>
        <a:p>
          <a:endParaRPr lang="es-PE"/>
        </a:p>
      </dgm:t>
    </dgm:pt>
    <dgm:pt modelId="{5B7BE603-4570-40C9-95D7-3B262EB59963}" type="sibTrans" cxnId="{B0CC6C96-BFC7-425F-902F-72B7A46A0025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PE"/>
        </a:p>
      </dgm:t>
    </dgm:pt>
    <dgm:pt modelId="{412B44B2-78F6-49FA-A666-CA5B397EB914}" type="pres">
      <dgm:prSet presAssocID="{57ED12A3-1843-49F5-9BA1-A3E07F6FF2C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4256C44A-2B12-44CF-899E-A31CBF79128F}" type="pres">
      <dgm:prSet presAssocID="{AA11DA33-0BDD-4BB6-B2D5-293396FABF84}" presName="node" presStyleLbl="node1" presStyleIdx="0" presStyleCnt="5" custScaleX="104263" custScaleY="10426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5617B20-D562-4F58-9EA4-17878AB9A2AE}" type="pres">
      <dgm:prSet presAssocID="{7F77662F-C62A-4771-89D6-2713B31C7C23}" presName="sibTrans" presStyleLbl="sibTrans2D1" presStyleIdx="0" presStyleCnt="5"/>
      <dgm:spPr/>
      <dgm:t>
        <a:bodyPr/>
        <a:lstStyle/>
        <a:p>
          <a:endParaRPr lang="es-PE"/>
        </a:p>
      </dgm:t>
    </dgm:pt>
    <dgm:pt modelId="{3013D539-DB74-4723-B5D2-9CD560187881}" type="pres">
      <dgm:prSet presAssocID="{7F77662F-C62A-4771-89D6-2713B31C7C23}" presName="connectorText" presStyleLbl="sibTrans2D1" presStyleIdx="0" presStyleCnt="5"/>
      <dgm:spPr/>
      <dgm:t>
        <a:bodyPr/>
        <a:lstStyle/>
        <a:p>
          <a:endParaRPr lang="es-PE"/>
        </a:p>
      </dgm:t>
    </dgm:pt>
    <dgm:pt modelId="{CC210682-8F1F-4653-A579-F1ABFA1D36F3}" type="pres">
      <dgm:prSet presAssocID="{E2A84CDA-B1C4-40F1-920F-BD8549412353}" presName="node" presStyleLbl="node1" presStyleIdx="1" presStyleCnt="5" custScaleX="104263" custScaleY="10426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4BC5416-E841-49D9-B1C7-F42D0E35C413}" type="pres">
      <dgm:prSet presAssocID="{B6BB8A31-F0BE-41F0-9B78-BDEB4AF81E98}" presName="sibTrans" presStyleLbl="sibTrans2D1" presStyleIdx="1" presStyleCnt="5"/>
      <dgm:spPr/>
      <dgm:t>
        <a:bodyPr/>
        <a:lstStyle/>
        <a:p>
          <a:endParaRPr lang="es-PE"/>
        </a:p>
      </dgm:t>
    </dgm:pt>
    <dgm:pt modelId="{43EC46D9-DB15-49D9-9085-E489BA114F9B}" type="pres">
      <dgm:prSet presAssocID="{B6BB8A31-F0BE-41F0-9B78-BDEB4AF81E98}" presName="connectorText" presStyleLbl="sibTrans2D1" presStyleIdx="1" presStyleCnt="5"/>
      <dgm:spPr/>
      <dgm:t>
        <a:bodyPr/>
        <a:lstStyle/>
        <a:p>
          <a:endParaRPr lang="es-PE"/>
        </a:p>
      </dgm:t>
    </dgm:pt>
    <dgm:pt modelId="{F7EF99FD-75E9-40F0-BD8C-738F37294079}" type="pres">
      <dgm:prSet presAssocID="{FC57ECC2-11A4-4C12-AE12-934DEF73FA52}" presName="node" presStyleLbl="node1" presStyleIdx="2" presStyleCnt="5" custScaleX="104263" custScaleY="10426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29550E7-4E72-4F92-BF6F-BAB803EC67C0}" type="pres">
      <dgm:prSet presAssocID="{54157A61-D3E3-4464-9EC6-65D91758850D}" presName="sibTrans" presStyleLbl="sibTrans2D1" presStyleIdx="2" presStyleCnt="5"/>
      <dgm:spPr/>
      <dgm:t>
        <a:bodyPr/>
        <a:lstStyle/>
        <a:p>
          <a:endParaRPr lang="es-PE"/>
        </a:p>
      </dgm:t>
    </dgm:pt>
    <dgm:pt modelId="{4EAC1710-36AA-4CD8-91A1-4E541E15D3CC}" type="pres">
      <dgm:prSet presAssocID="{54157A61-D3E3-4464-9EC6-65D91758850D}" presName="connectorText" presStyleLbl="sibTrans2D1" presStyleIdx="2" presStyleCnt="5"/>
      <dgm:spPr/>
      <dgm:t>
        <a:bodyPr/>
        <a:lstStyle/>
        <a:p>
          <a:endParaRPr lang="es-PE"/>
        </a:p>
      </dgm:t>
    </dgm:pt>
    <dgm:pt modelId="{772ACE1E-4772-4829-9009-35C26CDBE595}" type="pres">
      <dgm:prSet presAssocID="{6487FD5B-3EFF-4501-BB12-C56F66991FDF}" presName="node" presStyleLbl="node1" presStyleIdx="3" presStyleCnt="5" custScaleX="104263" custScaleY="10426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78C115D-C81C-45FF-B014-E9115FB1FF80}" type="pres">
      <dgm:prSet presAssocID="{4C538042-2676-44C7-A962-D05A05039C1C}" presName="sibTrans" presStyleLbl="sibTrans2D1" presStyleIdx="3" presStyleCnt="5" custFlipVert="1" custFlipHor="0" custScaleX="224188" custScaleY="10316"/>
      <dgm:spPr/>
      <dgm:t>
        <a:bodyPr/>
        <a:lstStyle/>
        <a:p>
          <a:endParaRPr lang="es-PE"/>
        </a:p>
      </dgm:t>
    </dgm:pt>
    <dgm:pt modelId="{8A9A09C5-869F-4D6F-A654-159FFB54129F}" type="pres">
      <dgm:prSet presAssocID="{4C538042-2676-44C7-A962-D05A05039C1C}" presName="connectorText" presStyleLbl="sibTrans2D1" presStyleIdx="3" presStyleCnt="5"/>
      <dgm:spPr/>
      <dgm:t>
        <a:bodyPr/>
        <a:lstStyle/>
        <a:p>
          <a:endParaRPr lang="es-PE"/>
        </a:p>
      </dgm:t>
    </dgm:pt>
    <dgm:pt modelId="{28100A88-6440-416E-A41B-128336FF4D13}" type="pres">
      <dgm:prSet presAssocID="{3AAC5A54-C57C-4D54-A9BD-9276BE1D2F2F}" presName="node" presStyleLbl="node1" presStyleIdx="4" presStyleCnt="5" custScaleX="104263" custScaleY="10426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8D53B68-A1B2-4862-8B7B-404E4DCAFCE4}" type="pres">
      <dgm:prSet presAssocID="{5B7BE603-4570-40C9-95D7-3B262EB59963}" presName="sibTrans" presStyleLbl="sibTrans2D1" presStyleIdx="4" presStyleCnt="5"/>
      <dgm:spPr/>
      <dgm:t>
        <a:bodyPr/>
        <a:lstStyle/>
        <a:p>
          <a:endParaRPr lang="es-PE"/>
        </a:p>
      </dgm:t>
    </dgm:pt>
    <dgm:pt modelId="{9895B86E-57D3-449A-9A87-394E1478C69E}" type="pres">
      <dgm:prSet presAssocID="{5B7BE603-4570-40C9-95D7-3B262EB59963}" presName="connectorText" presStyleLbl="sibTrans2D1" presStyleIdx="4" presStyleCnt="5"/>
      <dgm:spPr/>
      <dgm:t>
        <a:bodyPr/>
        <a:lstStyle/>
        <a:p>
          <a:endParaRPr lang="es-PE"/>
        </a:p>
      </dgm:t>
    </dgm:pt>
  </dgm:ptLst>
  <dgm:cxnLst>
    <dgm:cxn modelId="{AFF8B6D8-3A41-4B24-AE3A-66CD23580104}" srcId="{57ED12A3-1843-49F5-9BA1-A3E07F6FF2C3}" destId="{6487FD5B-3EFF-4501-BB12-C56F66991FDF}" srcOrd="3" destOrd="0" parTransId="{9BB0E2D4-9FFE-4B69-A4A5-8DAC0524F664}" sibTransId="{4C538042-2676-44C7-A962-D05A05039C1C}"/>
    <dgm:cxn modelId="{21F97199-D5A7-480E-B1F0-5A834253216F}" type="presOf" srcId="{E2A84CDA-B1C4-40F1-920F-BD8549412353}" destId="{CC210682-8F1F-4653-A579-F1ABFA1D36F3}" srcOrd="0" destOrd="0" presId="urn:microsoft.com/office/officeart/2005/8/layout/cycle2"/>
    <dgm:cxn modelId="{D81741BE-4E6D-4B48-8E52-D8AB41DD7182}" type="presOf" srcId="{6487FD5B-3EFF-4501-BB12-C56F66991FDF}" destId="{772ACE1E-4772-4829-9009-35C26CDBE595}" srcOrd="0" destOrd="0" presId="urn:microsoft.com/office/officeart/2005/8/layout/cycle2"/>
    <dgm:cxn modelId="{55426826-555A-45C7-BF14-2D98BD28CFD4}" type="presOf" srcId="{4C538042-2676-44C7-A962-D05A05039C1C}" destId="{D78C115D-C81C-45FF-B014-E9115FB1FF80}" srcOrd="0" destOrd="0" presId="urn:microsoft.com/office/officeart/2005/8/layout/cycle2"/>
    <dgm:cxn modelId="{5CB464E9-72DC-4E60-B125-5098CD6B2368}" srcId="{57ED12A3-1843-49F5-9BA1-A3E07F6FF2C3}" destId="{FC57ECC2-11A4-4C12-AE12-934DEF73FA52}" srcOrd="2" destOrd="0" parTransId="{2CE0C92E-F96A-479B-9D1C-7025735B2684}" sibTransId="{54157A61-D3E3-4464-9EC6-65D91758850D}"/>
    <dgm:cxn modelId="{BB36E21F-337C-4E48-9F7D-AB8CC52DA9BC}" type="presOf" srcId="{5B7BE603-4570-40C9-95D7-3B262EB59963}" destId="{9895B86E-57D3-449A-9A87-394E1478C69E}" srcOrd="1" destOrd="0" presId="urn:microsoft.com/office/officeart/2005/8/layout/cycle2"/>
    <dgm:cxn modelId="{95DDAFA1-7FE3-4814-A97E-3B661C0D2A76}" type="presOf" srcId="{54157A61-D3E3-4464-9EC6-65D91758850D}" destId="{429550E7-4E72-4F92-BF6F-BAB803EC67C0}" srcOrd="0" destOrd="0" presId="urn:microsoft.com/office/officeart/2005/8/layout/cycle2"/>
    <dgm:cxn modelId="{AD792FF4-09A1-4484-985A-423F5407AECA}" type="presOf" srcId="{3AAC5A54-C57C-4D54-A9BD-9276BE1D2F2F}" destId="{28100A88-6440-416E-A41B-128336FF4D13}" srcOrd="0" destOrd="0" presId="urn:microsoft.com/office/officeart/2005/8/layout/cycle2"/>
    <dgm:cxn modelId="{9D83BB63-313D-4237-83F7-4FE57E5CDFF6}" type="presOf" srcId="{57ED12A3-1843-49F5-9BA1-A3E07F6FF2C3}" destId="{412B44B2-78F6-49FA-A666-CA5B397EB914}" srcOrd="0" destOrd="0" presId="urn:microsoft.com/office/officeart/2005/8/layout/cycle2"/>
    <dgm:cxn modelId="{4C1E1279-F87B-4762-BF82-05337F1D21E9}" type="presOf" srcId="{4C538042-2676-44C7-A962-D05A05039C1C}" destId="{8A9A09C5-869F-4D6F-A654-159FFB54129F}" srcOrd="1" destOrd="0" presId="urn:microsoft.com/office/officeart/2005/8/layout/cycle2"/>
    <dgm:cxn modelId="{E434B39B-0CCC-4C29-A5DD-AEBA0589B89E}" type="presOf" srcId="{AA11DA33-0BDD-4BB6-B2D5-293396FABF84}" destId="{4256C44A-2B12-44CF-899E-A31CBF79128F}" srcOrd="0" destOrd="0" presId="urn:microsoft.com/office/officeart/2005/8/layout/cycle2"/>
    <dgm:cxn modelId="{B0CC6C96-BFC7-425F-902F-72B7A46A0025}" srcId="{57ED12A3-1843-49F5-9BA1-A3E07F6FF2C3}" destId="{3AAC5A54-C57C-4D54-A9BD-9276BE1D2F2F}" srcOrd="4" destOrd="0" parTransId="{CB213A4E-E8ED-4936-ACD7-2A35CF88B0F4}" sibTransId="{5B7BE603-4570-40C9-95D7-3B262EB59963}"/>
    <dgm:cxn modelId="{67E4197C-AFCB-4AE9-9C61-05E91B00FBA0}" type="presOf" srcId="{FC57ECC2-11A4-4C12-AE12-934DEF73FA52}" destId="{F7EF99FD-75E9-40F0-BD8C-738F37294079}" srcOrd="0" destOrd="0" presId="urn:microsoft.com/office/officeart/2005/8/layout/cycle2"/>
    <dgm:cxn modelId="{6B50ACB7-3C6A-4A69-8E75-3CACEA3FDCCB}" type="presOf" srcId="{7F77662F-C62A-4771-89D6-2713B31C7C23}" destId="{3013D539-DB74-4723-B5D2-9CD560187881}" srcOrd="1" destOrd="0" presId="urn:microsoft.com/office/officeart/2005/8/layout/cycle2"/>
    <dgm:cxn modelId="{D2052862-1572-414D-B834-F2F4456CDEB9}" type="presOf" srcId="{B6BB8A31-F0BE-41F0-9B78-BDEB4AF81E98}" destId="{43EC46D9-DB15-49D9-9085-E489BA114F9B}" srcOrd="1" destOrd="0" presId="urn:microsoft.com/office/officeart/2005/8/layout/cycle2"/>
    <dgm:cxn modelId="{3C716AE9-903B-49C9-BE05-A6A5C9A18B5D}" type="presOf" srcId="{B6BB8A31-F0BE-41F0-9B78-BDEB4AF81E98}" destId="{14BC5416-E841-49D9-B1C7-F42D0E35C413}" srcOrd="0" destOrd="0" presId="urn:microsoft.com/office/officeart/2005/8/layout/cycle2"/>
    <dgm:cxn modelId="{A08DD28D-8358-4A1E-B7AC-D6DE8D8D1C17}" srcId="{57ED12A3-1843-49F5-9BA1-A3E07F6FF2C3}" destId="{E2A84CDA-B1C4-40F1-920F-BD8549412353}" srcOrd="1" destOrd="0" parTransId="{D73A3E77-E4E7-4E4F-9A49-03F3E1E4D3AE}" sibTransId="{B6BB8A31-F0BE-41F0-9B78-BDEB4AF81E98}"/>
    <dgm:cxn modelId="{73E10A4D-E4E8-416A-88CA-F09E08F81795}" type="presOf" srcId="{7F77662F-C62A-4771-89D6-2713B31C7C23}" destId="{15617B20-D562-4F58-9EA4-17878AB9A2AE}" srcOrd="0" destOrd="0" presId="urn:microsoft.com/office/officeart/2005/8/layout/cycle2"/>
    <dgm:cxn modelId="{6571D90C-9E37-494F-A21A-D1E7BD283481}" type="presOf" srcId="{54157A61-D3E3-4464-9EC6-65D91758850D}" destId="{4EAC1710-36AA-4CD8-91A1-4E541E15D3CC}" srcOrd="1" destOrd="0" presId="urn:microsoft.com/office/officeart/2005/8/layout/cycle2"/>
    <dgm:cxn modelId="{4FBDE952-812A-4229-B8B1-DCCECE53C645}" srcId="{57ED12A3-1843-49F5-9BA1-A3E07F6FF2C3}" destId="{AA11DA33-0BDD-4BB6-B2D5-293396FABF84}" srcOrd="0" destOrd="0" parTransId="{2F73EAB3-B35A-469B-B611-A593F92C6DC9}" sibTransId="{7F77662F-C62A-4771-89D6-2713B31C7C23}"/>
    <dgm:cxn modelId="{D9B1F2DC-38E5-42D2-A249-BBD0619BC4C5}" type="presOf" srcId="{5B7BE603-4570-40C9-95D7-3B262EB59963}" destId="{C8D53B68-A1B2-4862-8B7B-404E4DCAFCE4}" srcOrd="0" destOrd="0" presId="urn:microsoft.com/office/officeart/2005/8/layout/cycle2"/>
    <dgm:cxn modelId="{4D43E5CD-D1A6-41E2-BDD2-8802074D71BE}" type="presParOf" srcId="{412B44B2-78F6-49FA-A666-CA5B397EB914}" destId="{4256C44A-2B12-44CF-899E-A31CBF79128F}" srcOrd="0" destOrd="0" presId="urn:microsoft.com/office/officeart/2005/8/layout/cycle2"/>
    <dgm:cxn modelId="{4115034B-2618-49CB-B345-9C987364CD64}" type="presParOf" srcId="{412B44B2-78F6-49FA-A666-CA5B397EB914}" destId="{15617B20-D562-4F58-9EA4-17878AB9A2AE}" srcOrd="1" destOrd="0" presId="urn:microsoft.com/office/officeart/2005/8/layout/cycle2"/>
    <dgm:cxn modelId="{70080AD2-7A80-4EEC-B5DE-0BBB924043C5}" type="presParOf" srcId="{15617B20-D562-4F58-9EA4-17878AB9A2AE}" destId="{3013D539-DB74-4723-B5D2-9CD560187881}" srcOrd="0" destOrd="0" presId="urn:microsoft.com/office/officeart/2005/8/layout/cycle2"/>
    <dgm:cxn modelId="{CBDB67C4-CC59-4FFC-A7A6-68F64F505021}" type="presParOf" srcId="{412B44B2-78F6-49FA-A666-CA5B397EB914}" destId="{CC210682-8F1F-4653-A579-F1ABFA1D36F3}" srcOrd="2" destOrd="0" presId="urn:microsoft.com/office/officeart/2005/8/layout/cycle2"/>
    <dgm:cxn modelId="{F6261B0B-805F-42FF-B4E6-A289F33557CF}" type="presParOf" srcId="{412B44B2-78F6-49FA-A666-CA5B397EB914}" destId="{14BC5416-E841-49D9-B1C7-F42D0E35C413}" srcOrd="3" destOrd="0" presId="urn:microsoft.com/office/officeart/2005/8/layout/cycle2"/>
    <dgm:cxn modelId="{58A323B2-09BA-4D40-A9AB-F6D300E48138}" type="presParOf" srcId="{14BC5416-E841-49D9-B1C7-F42D0E35C413}" destId="{43EC46D9-DB15-49D9-9085-E489BA114F9B}" srcOrd="0" destOrd="0" presId="urn:microsoft.com/office/officeart/2005/8/layout/cycle2"/>
    <dgm:cxn modelId="{A0A931B7-935F-404F-9B73-936AA61D67FD}" type="presParOf" srcId="{412B44B2-78F6-49FA-A666-CA5B397EB914}" destId="{F7EF99FD-75E9-40F0-BD8C-738F37294079}" srcOrd="4" destOrd="0" presId="urn:microsoft.com/office/officeart/2005/8/layout/cycle2"/>
    <dgm:cxn modelId="{C60939C8-7894-41CA-962D-31E78764226E}" type="presParOf" srcId="{412B44B2-78F6-49FA-A666-CA5B397EB914}" destId="{429550E7-4E72-4F92-BF6F-BAB803EC67C0}" srcOrd="5" destOrd="0" presId="urn:microsoft.com/office/officeart/2005/8/layout/cycle2"/>
    <dgm:cxn modelId="{4168B32E-A3F4-45DE-94EE-F0BCF82FBC79}" type="presParOf" srcId="{429550E7-4E72-4F92-BF6F-BAB803EC67C0}" destId="{4EAC1710-36AA-4CD8-91A1-4E541E15D3CC}" srcOrd="0" destOrd="0" presId="urn:microsoft.com/office/officeart/2005/8/layout/cycle2"/>
    <dgm:cxn modelId="{3396A3D7-6F4A-430A-B56B-CC7152269E6A}" type="presParOf" srcId="{412B44B2-78F6-49FA-A666-CA5B397EB914}" destId="{772ACE1E-4772-4829-9009-35C26CDBE595}" srcOrd="6" destOrd="0" presId="urn:microsoft.com/office/officeart/2005/8/layout/cycle2"/>
    <dgm:cxn modelId="{F55FE2E5-8498-4184-9733-4A30FFF56AB3}" type="presParOf" srcId="{412B44B2-78F6-49FA-A666-CA5B397EB914}" destId="{D78C115D-C81C-45FF-B014-E9115FB1FF80}" srcOrd="7" destOrd="0" presId="urn:microsoft.com/office/officeart/2005/8/layout/cycle2"/>
    <dgm:cxn modelId="{13E8D390-4E98-46DB-B5FC-BB4B42B51875}" type="presParOf" srcId="{D78C115D-C81C-45FF-B014-E9115FB1FF80}" destId="{8A9A09C5-869F-4D6F-A654-159FFB54129F}" srcOrd="0" destOrd="0" presId="urn:microsoft.com/office/officeart/2005/8/layout/cycle2"/>
    <dgm:cxn modelId="{570B9269-9D88-4D3A-819A-B5E5EB45293F}" type="presParOf" srcId="{412B44B2-78F6-49FA-A666-CA5B397EB914}" destId="{28100A88-6440-416E-A41B-128336FF4D13}" srcOrd="8" destOrd="0" presId="urn:microsoft.com/office/officeart/2005/8/layout/cycle2"/>
    <dgm:cxn modelId="{14D6B8E5-52A0-4C84-9571-B8F8B6D6612E}" type="presParOf" srcId="{412B44B2-78F6-49FA-A666-CA5B397EB914}" destId="{C8D53B68-A1B2-4862-8B7B-404E4DCAFCE4}" srcOrd="9" destOrd="0" presId="urn:microsoft.com/office/officeart/2005/8/layout/cycle2"/>
    <dgm:cxn modelId="{66F5795C-44F4-4AAA-895E-08D83D0E8162}" type="presParOf" srcId="{C8D53B68-A1B2-4862-8B7B-404E4DCAFCE4}" destId="{9895B86E-57D3-449A-9A87-394E1478C69E}" srcOrd="0" destOrd="0" presId="urn:microsoft.com/office/officeart/2005/8/layout/cycle2"/>
  </dgm:cxnLst>
  <dgm:bg>
    <a:solidFill>
      <a:schemeClr val="accent6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C86F92-9ED1-475A-8C31-14E48689D94E}">
      <dsp:nvSpPr>
        <dsp:cNvPr id="0" name=""/>
        <dsp:cNvSpPr/>
      </dsp:nvSpPr>
      <dsp:spPr>
        <a:xfrm>
          <a:off x="2570" y="0"/>
          <a:ext cx="1990298" cy="3543896"/>
        </a:xfrm>
        <a:prstGeom prst="roundRect">
          <a:avLst>
            <a:gd name="adj" fmla="val 10000"/>
          </a:avLst>
        </a:prstGeom>
        <a:noFill/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IMPORTANCIA      </a:t>
          </a:r>
          <a:r>
            <a:rPr lang="es-MX" sz="900" b="1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(Fuente: MINAGRI DGA 2018</a:t>
          </a:r>
          <a:r>
            <a:rPr lang="es-MX" sz="1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  <a:endParaRPr lang="es-CO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570" y="0"/>
        <a:ext cx="1990298" cy="1063168"/>
      </dsp:txXfrm>
    </dsp:sp>
    <dsp:sp modelId="{176E8C0D-69F1-4E13-96DA-8902110EF15C}">
      <dsp:nvSpPr>
        <dsp:cNvPr id="0" name=""/>
        <dsp:cNvSpPr/>
      </dsp:nvSpPr>
      <dsp:spPr>
        <a:xfrm>
          <a:off x="215604" y="863911"/>
          <a:ext cx="1564230" cy="1119970"/>
        </a:xfrm>
        <a:prstGeom prst="roundRect">
          <a:avLst>
            <a:gd name="adj" fmla="val 10000"/>
          </a:avLst>
        </a:prstGeom>
        <a:solidFill>
          <a:srgbClr val="9F293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1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Genera 222,000 empleos anuales permanentes</a:t>
          </a:r>
          <a:r>
            <a:rPr lang="es-PE" sz="105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CO" sz="105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48407" y="896714"/>
        <a:ext cx="1498624" cy="1054364"/>
      </dsp:txXfrm>
    </dsp:sp>
    <dsp:sp modelId="{2D987FDA-AAC7-47D5-AD2D-DC39FD455F69}">
      <dsp:nvSpPr>
        <dsp:cNvPr id="0" name=""/>
        <dsp:cNvSpPr/>
      </dsp:nvSpPr>
      <dsp:spPr>
        <a:xfrm>
          <a:off x="205798" y="2113076"/>
          <a:ext cx="1583842" cy="510572"/>
        </a:xfrm>
        <a:prstGeom prst="roundRect">
          <a:avLst>
            <a:gd name="adj" fmla="val 10000"/>
          </a:avLst>
        </a:prstGeom>
        <a:solidFill>
          <a:srgbClr val="9F2936">
            <a:hueOff val="-906720"/>
            <a:satOff val="524"/>
            <a:lumOff val="-96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Consumo </a:t>
          </a:r>
          <a:r>
            <a:rPr lang="es-CO" sz="1200" b="1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percápita</a:t>
          </a:r>
          <a:r>
            <a:rPr lang="es-CO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:  57 Kg.</a:t>
          </a:r>
          <a:endParaRPr lang="es-CO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20752" y="2128030"/>
        <a:ext cx="1553934" cy="480664"/>
      </dsp:txXfrm>
    </dsp:sp>
    <dsp:sp modelId="{1597E8A9-FE1D-4EDF-AAFF-4ACC2C72EA55}">
      <dsp:nvSpPr>
        <dsp:cNvPr id="0" name=""/>
        <dsp:cNvSpPr/>
      </dsp:nvSpPr>
      <dsp:spPr>
        <a:xfrm>
          <a:off x="211385" y="2722908"/>
          <a:ext cx="1572667" cy="569353"/>
        </a:xfrm>
        <a:prstGeom prst="roundRect">
          <a:avLst>
            <a:gd name="adj" fmla="val 10000"/>
          </a:avLst>
        </a:prstGeom>
        <a:solidFill>
          <a:srgbClr val="9F2936">
            <a:hueOff val="-1813441"/>
            <a:satOff val="1047"/>
            <a:lumOff val="-192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Alimento básico principal</a:t>
          </a:r>
          <a:endParaRPr lang="es-CO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28061" y="2739584"/>
        <a:ext cx="1539315" cy="536001"/>
      </dsp:txXfrm>
    </dsp:sp>
    <dsp:sp modelId="{633380F2-F3E0-4232-A011-44C298D8F34F}">
      <dsp:nvSpPr>
        <dsp:cNvPr id="0" name=""/>
        <dsp:cNvSpPr/>
      </dsp:nvSpPr>
      <dsp:spPr>
        <a:xfrm>
          <a:off x="2138912" y="0"/>
          <a:ext cx="1754911" cy="3543896"/>
        </a:xfrm>
        <a:prstGeom prst="roundRect">
          <a:avLst>
            <a:gd name="adj" fmla="val 10000"/>
          </a:avLst>
        </a:prstGeom>
        <a:noFill/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PRODUCCION   </a:t>
          </a:r>
          <a:r>
            <a:rPr lang="es-MX" sz="900" b="1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(Fuente: MINAGRI DGA 2018)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138912" y="0"/>
        <a:ext cx="1754911" cy="1063168"/>
      </dsp:txXfrm>
    </dsp:sp>
    <dsp:sp modelId="{D843B925-37E8-4A08-8C0D-0E9626A1EF6E}">
      <dsp:nvSpPr>
        <dsp:cNvPr id="0" name=""/>
        <dsp:cNvSpPr/>
      </dsp:nvSpPr>
      <dsp:spPr>
        <a:xfrm>
          <a:off x="2299978" y="875849"/>
          <a:ext cx="1403929" cy="366097"/>
        </a:xfrm>
        <a:prstGeom prst="roundRect">
          <a:avLst>
            <a:gd name="adj" fmla="val 10000"/>
          </a:avLst>
        </a:prstGeom>
        <a:solidFill>
          <a:srgbClr val="9F2936">
            <a:hueOff val="-2720161"/>
            <a:satOff val="1571"/>
            <a:lumOff val="-2882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i="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3.045 millones t/año</a:t>
          </a:r>
          <a:endParaRPr lang="es-CO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310701" y="886572"/>
        <a:ext cx="1382483" cy="344651"/>
      </dsp:txXfrm>
    </dsp:sp>
    <dsp:sp modelId="{6A297434-4A39-4848-9079-04436CEEF478}">
      <dsp:nvSpPr>
        <dsp:cNvPr id="0" name=""/>
        <dsp:cNvSpPr/>
      </dsp:nvSpPr>
      <dsp:spPr>
        <a:xfrm>
          <a:off x="2280512" y="1376391"/>
          <a:ext cx="1442860" cy="337092"/>
        </a:xfrm>
        <a:prstGeom prst="roundRect">
          <a:avLst>
            <a:gd name="adj" fmla="val 10000"/>
          </a:avLst>
        </a:prstGeom>
        <a:solidFill>
          <a:srgbClr val="9F2936">
            <a:hueOff val="-3626881"/>
            <a:satOff val="2094"/>
            <a:lumOff val="-384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437,000 Has/año</a:t>
          </a:r>
          <a:endParaRPr lang="es-CO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290385" y="1386264"/>
        <a:ext cx="1423114" cy="317346"/>
      </dsp:txXfrm>
    </dsp:sp>
    <dsp:sp modelId="{57EA4383-7BE6-4AC2-A729-EA0D664E7CF0}">
      <dsp:nvSpPr>
        <dsp:cNvPr id="0" name=""/>
        <dsp:cNvSpPr/>
      </dsp:nvSpPr>
      <dsp:spPr>
        <a:xfrm>
          <a:off x="2299978" y="2304991"/>
          <a:ext cx="1403929" cy="972351"/>
        </a:xfrm>
        <a:prstGeom prst="roundRect">
          <a:avLst>
            <a:gd name="adj" fmla="val 10000"/>
          </a:avLst>
        </a:prstGeom>
        <a:solidFill>
          <a:srgbClr val="9F2936">
            <a:hueOff val="-4533601"/>
            <a:satOff val="2618"/>
            <a:lumOff val="-480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 smtClean="0">
              <a:latin typeface="+mj-lt"/>
              <a:cs typeface="Calibri" pitchFamily="34" charset="0"/>
            </a:rPr>
            <a:t>Aporta 6</a:t>
          </a:r>
          <a:r>
            <a:rPr lang="es-PE" sz="1200" b="1" kern="1200" dirty="0" smtClean="0">
              <a:latin typeface="+mj-lt"/>
              <a:ea typeface="Tahoma" pitchFamily="34" charset="0"/>
              <a:cs typeface="Tahoma" pitchFamily="34" charset="0"/>
            </a:rPr>
            <a:t>% </a:t>
          </a:r>
          <a:r>
            <a:rPr lang="es-PE" sz="1200" b="1" kern="1200" dirty="0" smtClean="0">
              <a:latin typeface="+mj-lt"/>
              <a:cs typeface="Calibri" pitchFamily="34" charset="0"/>
            </a:rPr>
            <a:t>al PBI agropecuario y 12,3</a:t>
          </a:r>
          <a:r>
            <a:rPr lang="es-PE" sz="1200" b="1" kern="1200" dirty="0" smtClean="0">
              <a:latin typeface="+mj-lt"/>
            </a:rPr>
            <a:t>% VBP A</a:t>
          </a:r>
          <a:r>
            <a:rPr lang="es-PE" sz="1200" b="1" kern="1200" dirty="0" smtClean="0">
              <a:latin typeface="+mj-lt"/>
              <a:cs typeface="Calibri" pitchFamily="34" charset="0"/>
            </a:rPr>
            <a:t>grícola (2,487  millones de soles) </a:t>
          </a:r>
          <a:endParaRPr lang="es-CO" sz="1200" b="1" kern="1200" dirty="0">
            <a:solidFill>
              <a:sysClr val="window" lastClr="FFFFFF"/>
            </a:solidFill>
            <a:latin typeface="+mj-lt"/>
            <a:ea typeface="+mn-ea"/>
            <a:cs typeface="+mn-cs"/>
          </a:endParaRPr>
        </a:p>
      </dsp:txBody>
      <dsp:txXfrm>
        <a:off x="2328457" y="2333470"/>
        <a:ext cx="1346971" cy="915393"/>
      </dsp:txXfrm>
    </dsp:sp>
    <dsp:sp modelId="{E59DEE37-3E12-4EBD-8607-CB43C361DBCF}">
      <dsp:nvSpPr>
        <dsp:cNvPr id="0" name=""/>
        <dsp:cNvSpPr/>
      </dsp:nvSpPr>
      <dsp:spPr>
        <a:xfrm>
          <a:off x="2296594" y="1809070"/>
          <a:ext cx="1403929" cy="396179"/>
        </a:xfrm>
        <a:prstGeom prst="roundRect">
          <a:avLst>
            <a:gd name="adj" fmla="val 10000"/>
          </a:avLst>
        </a:prstGeom>
        <a:solidFill>
          <a:srgbClr val="80008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7,2 ton/ha</a:t>
          </a:r>
          <a:endParaRPr lang="es-CO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308198" y="1820674"/>
        <a:ext cx="1380721" cy="372971"/>
      </dsp:txXfrm>
    </dsp:sp>
    <dsp:sp modelId="{CEF6E2A7-7320-4352-8F9D-1FF22F0B1BA0}">
      <dsp:nvSpPr>
        <dsp:cNvPr id="0" name=""/>
        <dsp:cNvSpPr/>
      </dsp:nvSpPr>
      <dsp:spPr>
        <a:xfrm>
          <a:off x="4013587" y="0"/>
          <a:ext cx="2057458" cy="3543896"/>
        </a:xfrm>
        <a:prstGeom prst="roundRect">
          <a:avLst>
            <a:gd name="adj" fmla="val 10000"/>
          </a:avLst>
        </a:prstGeom>
        <a:noFill/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LIMITANTES   (PRODUCCION)</a:t>
          </a:r>
          <a:endParaRPr lang="es-CO" sz="1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013587" y="0"/>
        <a:ext cx="2057458" cy="1063168"/>
      </dsp:txXfrm>
    </dsp:sp>
    <dsp:sp modelId="{94F4A108-0DA3-46B7-A385-0E9BDDA86E76}">
      <dsp:nvSpPr>
        <dsp:cNvPr id="0" name=""/>
        <dsp:cNvSpPr/>
      </dsp:nvSpPr>
      <dsp:spPr>
        <a:xfrm>
          <a:off x="4337781" y="892888"/>
          <a:ext cx="1403929" cy="539541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050" b="1" kern="1200" dirty="0" smtClean="0"/>
            <a:t>Sistemas de Siembra y Manejo de Abonos y Plaguicidas</a:t>
          </a:r>
          <a:endParaRPr lang="es-PE" sz="1050" b="1" kern="1200" dirty="0"/>
        </a:p>
      </dsp:txBody>
      <dsp:txXfrm>
        <a:off x="4353584" y="908691"/>
        <a:ext cx="1372323" cy="507935"/>
      </dsp:txXfrm>
    </dsp:sp>
    <dsp:sp modelId="{B62433FE-0197-4E8D-B24A-9C09343CAD20}">
      <dsp:nvSpPr>
        <dsp:cNvPr id="0" name=""/>
        <dsp:cNvSpPr/>
      </dsp:nvSpPr>
      <dsp:spPr>
        <a:xfrm>
          <a:off x="4325904" y="1492862"/>
          <a:ext cx="1403929" cy="314174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000" b="1" kern="1200" dirty="0" smtClean="0"/>
            <a:t>Manejo de plagas y enfermedades</a:t>
          </a:r>
          <a:endParaRPr lang="es-PE" sz="1000" b="1" kern="1200" dirty="0"/>
        </a:p>
      </dsp:txBody>
      <dsp:txXfrm>
        <a:off x="4335106" y="1502064"/>
        <a:ext cx="1385525" cy="295770"/>
      </dsp:txXfrm>
    </dsp:sp>
    <dsp:sp modelId="{5B2193B6-BB18-40CF-9CF7-7CFA27877F57}">
      <dsp:nvSpPr>
        <dsp:cNvPr id="0" name=""/>
        <dsp:cNvSpPr/>
      </dsp:nvSpPr>
      <dsp:spPr>
        <a:xfrm>
          <a:off x="4337781" y="1867436"/>
          <a:ext cx="1403929" cy="611544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000" b="1" kern="1200" dirty="0" smtClean="0"/>
            <a:t>Cambio Climático: Nuevas Enfermedades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000" b="1" i="1" kern="1200" dirty="0" smtClean="0"/>
            <a:t>(</a:t>
          </a:r>
          <a:r>
            <a:rPr lang="es-PE" sz="1000" b="1" i="1" kern="1200" dirty="0" err="1" smtClean="0"/>
            <a:t>Burkholderia</a:t>
          </a:r>
          <a:r>
            <a:rPr lang="es-PE" sz="1000" b="1" i="1" kern="1200" dirty="0" smtClean="0"/>
            <a:t> </a:t>
          </a:r>
          <a:r>
            <a:rPr lang="es-PE" sz="1000" b="1" i="1" kern="1200" dirty="0" err="1" smtClean="0"/>
            <a:t>glumae</a:t>
          </a:r>
          <a:r>
            <a:rPr lang="es-PE" sz="1000" b="1" i="1" kern="1200" dirty="0" smtClean="0"/>
            <a:t>)</a:t>
          </a:r>
          <a:endParaRPr lang="es-PE" sz="1000" b="1" i="1" kern="1200" dirty="0"/>
        </a:p>
      </dsp:txBody>
      <dsp:txXfrm>
        <a:off x="4355693" y="1885348"/>
        <a:ext cx="1368105" cy="575720"/>
      </dsp:txXfrm>
    </dsp:sp>
    <dsp:sp modelId="{E6645659-CCE5-4DAA-AEF9-C3F7A9148F51}">
      <dsp:nvSpPr>
        <dsp:cNvPr id="0" name=""/>
        <dsp:cNvSpPr/>
      </dsp:nvSpPr>
      <dsp:spPr>
        <a:xfrm>
          <a:off x="4337781" y="2512761"/>
          <a:ext cx="1403929" cy="313602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000" b="1" kern="1200" dirty="0" smtClean="0"/>
            <a:t>Uso de semilla certificada</a:t>
          </a:r>
          <a:endParaRPr lang="es-PE" sz="1000" b="1" kern="1200" dirty="0"/>
        </a:p>
      </dsp:txBody>
      <dsp:txXfrm>
        <a:off x="4346966" y="2521946"/>
        <a:ext cx="1385559" cy="295232"/>
      </dsp:txXfrm>
    </dsp:sp>
    <dsp:sp modelId="{0F696761-5151-4643-AEE4-4614DA9548E3}">
      <dsp:nvSpPr>
        <dsp:cNvPr id="0" name=""/>
        <dsp:cNvSpPr/>
      </dsp:nvSpPr>
      <dsp:spPr>
        <a:xfrm>
          <a:off x="4337781" y="2911787"/>
          <a:ext cx="1403929" cy="41198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000" b="1" kern="1200" dirty="0" smtClean="0"/>
            <a:t>Escasez de Variedades Mejoradas</a:t>
          </a:r>
          <a:endParaRPr lang="es-PE" sz="1000" b="1" kern="1200" dirty="0"/>
        </a:p>
      </dsp:txBody>
      <dsp:txXfrm>
        <a:off x="4349848" y="2923854"/>
        <a:ext cx="1379795" cy="3878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PE"/>
          </a:p>
        </p:txBody>
      </p:sp>
      <p:sp>
        <p:nvSpPr>
          <p:cNvPr id="3" name="Marcador de fecha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EE8212E-795D-4C7E-8E47-542122D63B5E}" type="datetimeFigureOut">
              <a:rPr lang="es-ES_tradnl" altLang="es-PE"/>
              <a:pPr>
                <a:defRPr/>
              </a:pPr>
              <a:t>22/09/2020</a:t>
            </a:fld>
            <a:endParaRPr lang="es-ES_tradnl" altLang="es-PE"/>
          </a:p>
        </p:txBody>
      </p:sp>
      <p:sp>
        <p:nvSpPr>
          <p:cNvPr id="4" name="Marcador de pie de página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PE"/>
          </a:p>
        </p:txBody>
      </p:sp>
      <p:sp>
        <p:nvSpPr>
          <p:cNvPr id="5" name="Marcador de número de diapositiva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C77C30-689D-4D8C-991A-DA2E09C89A2C}" type="slidenum">
              <a:rPr lang="es-ES_tradnl" altLang="es-PE"/>
              <a:pPr>
                <a:defRPr/>
              </a:pPr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3044148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3" name="Marcador de fecha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CFE9BD2-12C9-4FC0-BF18-11972B1F3C7A}" type="datetimeFigureOut">
              <a:rPr lang="es-ES" altLang="es-ES_tradnl"/>
              <a:pPr>
                <a:defRPr/>
              </a:pPr>
              <a:t>22/09/2020</a:t>
            </a:fld>
            <a:endParaRPr lang="es-ES" altLang="es-ES_tradnl"/>
          </a:p>
        </p:txBody>
      </p:sp>
      <p:sp>
        <p:nvSpPr>
          <p:cNvPr id="4" name="Marcador de imagen de diapositiva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noProof="0"/>
              <a:t>Haga clic para modificar el estilo de texto del patrón</a:t>
            </a:r>
          </a:p>
          <a:p>
            <a:pPr lvl="1"/>
            <a:r>
              <a:rPr lang="es-ES_tradnl" altLang="es-ES_tradnl" noProof="0"/>
              <a:t>Segundo nivel</a:t>
            </a:r>
          </a:p>
          <a:p>
            <a:pPr lvl="2"/>
            <a:r>
              <a:rPr lang="es-ES_tradnl" altLang="es-ES_tradnl" noProof="0"/>
              <a:t>Tercer nivel</a:t>
            </a:r>
          </a:p>
          <a:p>
            <a:pPr lvl="3"/>
            <a:r>
              <a:rPr lang="es-ES_tradnl" altLang="es-ES_tradnl" noProof="0"/>
              <a:t>Cuarto nivel</a:t>
            </a:r>
          </a:p>
          <a:p>
            <a:pPr lvl="4"/>
            <a:r>
              <a:rPr lang="es-ES_tradnl" altLang="es-ES_tradnl" noProof="0"/>
              <a:t>Quinto nivel</a:t>
            </a:r>
            <a:endParaRPr lang="es-ES" altLang="es-ES_tradnl" noProof="0"/>
          </a:p>
        </p:txBody>
      </p:sp>
      <p:sp>
        <p:nvSpPr>
          <p:cNvPr id="6" name="Marcador de pie de página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490BF81-8184-4E7C-899B-23792D53419E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811571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10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10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10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10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102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060" indent="-29040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1631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26283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0936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5588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0240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84893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49545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23C36E-CAF7-48A0-B7D6-B5D9476119C4}" type="slidenum">
              <a:rPr lang="es-ES" altLang="es-ES_tradnl" smtClean="0"/>
              <a:pPr>
                <a:spcBef>
                  <a:spcPct val="0"/>
                </a:spcBef>
              </a:pPr>
              <a:t>1</a:t>
            </a:fld>
            <a:endParaRPr lang="es-ES" altLang="es-ES_tradnl" smtClean="0"/>
          </a:p>
        </p:txBody>
      </p:sp>
    </p:spTree>
    <p:extLst>
      <p:ext uri="{BB962C8B-B14F-4D97-AF65-F5344CB8AC3E}">
        <p14:creationId xmlns:p14="http://schemas.microsoft.com/office/powerpoint/2010/main" val="573563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90BF81-8184-4E7C-899B-23792D53419E}" type="slidenum">
              <a:rPr lang="es-ES" altLang="es-ES_tradnl" smtClean="0"/>
              <a:pPr>
                <a:defRPr/>
              </a:pPr>
              <a:t>5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989921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90BF81-8184-4E7C-899B-23792D53419E}" type="slidenum">
              <a:rPr lang="es-ES" altLang="es-ES_tradnl" smtClean="0"/>
              <a:pPr>
                <a:defRPr/>
              </a:pPr>
              <a:t>6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54642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5060" indent="-2904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1631" indent="-2323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6283" indent="-2323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0936" indent="-2323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588" indent="-232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0240" indent="-232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4893" indent="-232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9545" indent="-232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EEB3A67-A80B-4F4C-B518-74958E00CFB8}" type="slidenum">
              <a:rPr lang="es-ES" smtClean="0">
                <a:solidFill>
                  <a:srgbClr val="000000"/>
                </a:solidFill>
              </a:rPr>
              <a:pPr/>
              <a:t>16</a:t>
            </a:fld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4650" y="698500"/>
            <a:ext cx="6205538" cy="3490913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E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987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2400"/>
              <a:t>Cierre de diapositivas</a:t>
            </a:r>
          </a:p>
        </p:txBody>
      </p:sp>
      <p:sp>
        <p:nvSpPr>
          <p:cNvPr id="337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060" indent="-29040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1631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26283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0936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5588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0240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84893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49545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69769D-FCD9-49E0-8028-FAB6B592C79B}" type="slidenum">
              <a:rPr lang="es-ES" altLang="es-ES_tradnl" smtClean="0"/>
              <a:pPr>
                <a:spcBef>
                  <a:spcPct val="0"/>
                </a:spcBef>
              </a:pPr>
              <a:t>35</a:t>
            </a:fld>
            <a:endParaRPr lang="es-ES" altLang="es-ES_tradnl" smtClean="0"/>
          </a:p>
        </p:txBody>
      </p:sp>
    </p:spTree>
    <p:extLst>
      <p:ext uri="{BB962C8B-B14F-4D97-AF65-F5344CB8AC3E}">
        <p14:creationId xmlns:p14="http://schemas.microsoft.com/office/powerpoint/2010/main" val="380862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992188"/>
            <a:ext cx="1493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16605" r="8737" b="9888"/>
          <a:stretch>
            <a:fillRect/>
          </a:stretch>
        </p:blipFill>
        <p:spPr bwMode="auto">
          <a:xfrm>
            <a:off x="2774950" y="1003300"/>
            <a:ext cx="7302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22044" y="2053047"/>
            <a:ext cx="4099911" cy="1102519"/>
          </a:xfrm>
        </p:spPr>
        <p:txBody>
          <a:bodyPr/>
          <a:lstStyle>
            <a:lvl1pPr>
              <a:lnSpc>
                <a:spcPct val="80000"/>
              </a:lnSpc>
              <a:defRPr sz="4000">
                <a:latin typeface="Gotham Bold" pitchFamily="50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599" y="3413535"/>
            <a:ext cx="6400800" cy="434590"/>
          </a:xfrm>
        </p:spPr>
        <p:txBody>
          <a:bodyPr/>
          <a:lstStyle>
            <a:lvl1pPr marL="0" indent="0" algn="ctr" defTabSz="45720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lang="es-ES" sz="1600" kern="1200" dirty="0">
                <a:solidFill>
                  <a:srgbClr val="4A452A"/>
                </a:solidFill>
                <a:latin typeface="Gotham Book" panose="02000604040000020004" pitchFamily="50" charset="0"/>
                <a:ea typeface="MS PGothic" panose="020B0600070205080204" pitchFamily="34" charset="-128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849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2FA4-ACD8-4B72-8F59-032B11ECFEBA}" type="datetimeFigureOut">
              <a:rPr lang="es-ES" altLang="es-ES_tradnl"/>
              <a:pPr>
                <a:defRPr/>
              </a:pPr>
              <a:t>22/09/2020</a:t>
            </a:fld>
            <a:endParaRPr lang="es-ES" altLang="es-ES_tradnl"/>
          </a:p>
        </p:txBody>
      </p:sp>
      <p:sp>
        <p:nvSpPr>
          <p:cNvPr id="5" name="Marcador de pie de pá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F0546-40B0-4CEA-90C0-7402990EC0FA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77089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1BFC6-C1A6-48CE-AC55-C0419DDB745F}" type="datetimeFigureOut">
              <a:rPr lang="es-ES" altLang="es-ES_tradnl"/>
              <a:pPr>
                <a:defRPr/>
              </a:pPr>
              <a:t>22/09/2020</a:t>
            </a:fld>
            <a:endParaRPr lang="es-ES" altLang="es-ES_tradnl"/>
          </a:p>
        </p:txBody>
      </p:sp>
      <p:sp>
        <p:nvSpPr>
          <p:cNvPr id="5" name="Marcador de pie de pá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34CC2-511B-4B7E-A567-F0D6FE9ABDF5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799253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>
            <a:extLst>
              <a:ext uri="{FF2B5EF4-FFF2-40B4-BE49-F238E27FC236}">
                <a16:creationId xmlns="" xmlns:a16="http://schemas.microsoft.com/office/drawing/2014/main" id="{CE57B08D-22F0-497C-ABC5-62E3CE459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7" descr="logo_minagri.jpg">
            <a:extLst>
              <a:ext uri="{FF2B5EF4-FFF2-40B4-BE49-F238E27FC236}">
                <a16:creationId xmlns="" xmlns:a16="http://schemas.microsoft.com/office/drawing/2014/main" id="{3CA04F1E-BE1B-4383-B58C-21D0BADFB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82588"/>
            <a:ext cx="2111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8">
            <a:extLst>
              <a:ext uri="{FF2B5EF4-FFF2-40B4-BE49-F238E27FC236}">
                <a16:creationId xmlns="" xmlns:a16="http://schemas.microsoft.com/office/drawing/2014/main" id="{95BA9BCE-6575-47F8-AE85-CC23FE846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247650"/>
            <a:ext cx="148272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13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82588"/>
            <a:ext cx="2111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247650"/>
            <a:ext cx="148272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500" y="1172605"/>
            <a:ext cx="3453713" cy="451966"/>
          </a:xfrm>
        </p:spPr>
        <p:txBody>
          <a:bodyPr/>
          <a:lstStyle>
            <a:lvl1pPr algn="l">
              <a:defRPr lang="es-ES" sz="2000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6500" y="1984376"/>
            <a:ext cx="6757988" cy="1665674"/>
          </a:xfrm>
        </p:spPr>
        <p:txBody>
          <a:bodyPr/>
          <a:lstStyle>
            <a:lvl1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200" kern="1200" dirty="0" smtClean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alt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sz="1200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</a:lstStyle>
          <a:p>
            <a:pPr lvl="1"/>
            <a:r>
              <a:rPr lang="es-ES" altLang="es-ES_tradnl" dirty="0"/>
              <a:t>Haga clic para modificar el estilo de texto del patrón</a:t>
            </a:r>
          </a:p>
          <a:p>
            <a:pPr lvl="1"/>
            <a:r>
              <a:rPr lang="es-ES" altLang="es-ES_tradnl" dirty="0"/>
              <a:t>Segundo nivel</a:t>
            </a:r>
          </a:p>
          <a:p>
            <a:pPr lvl="2"/>
            <a:r>
              <a:rPr lang="es-ES" altLang="es-ES_tradnl" dirty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31648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82588"/>
            <a:ext cx="2111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247650"/>
            <a:ext cx="148272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6500" y="1984376"/>
            <a:ext cx="6757988" cy="1665674"/>
          </a:xfrm>
        </p:spPr>
        <p:txBody>
          <a:bodyPr/>
          <a:lstStyle>
            <a:lvl1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altLang="es-ES_tradnl" sz="1200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sz="1200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</a:lstStyle>
          <a:p>
            <a:pPr lvl="0"/>
            <a:r>
              <a:rPr lang="es-ES" altLang="es-ES_tradnl"/>
              <a:t>Haga clic para modificar el estilo de texto del patrón</a:t>
            </a:r>
          </a:p>
          <a:p>
            <a:pPr lvl="1"/>
            <a:r>
              <a:rPr lang="es-ES" altLang="es-ES_tradnl"/>
              <a:t>Segundo nivel</a:t>
            </a:r>
          </a:p>
          <a:p>
            <a:pPr lvl="2"/>
            <a:r>
              <a:rPr lang="es-ES" altLang="es-ES_tradnl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385743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7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82588"/>
            <a:ext cx="2111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247650"/>
            <a:ext cx="148272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3947" y="1523999"/>
            <a:ext cx="3333750" cy="396875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s-ES" sz="2000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810125" y="1954213"/>
            <a:ext cx="3333750" cy="2308225"/>
          </a:xfrm>
        </p:spPr>
        <p:txBody>
          <a:bodyPr/>
          <a:lstStyle>
            <a:lvl1pPr marL="228600" indent="-22860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28600" indent="-22860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228600" indent="-22860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228600" indent="-22860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28600" indent="-22860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" sz="1200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550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8483-3BFB-43BF-9962-7E07FEEB5915}" type="datetimeFigureOut">
              <a:rPr lang="es-ES" altLang="es-ES_tradnl"/>
              <a:pPr>
                <a:defRPr/>
              </a:pPr>
              <a:t>22/09/2020</a:t>
            </a:fld>
            <a:endParaRPr lang="es-ES" altLang="es-ES_tradnl"/>
          </a:p>
        </p:txBody>
      </p:sp>
      <p:sp>
        <p:nvSpPr>
          <p:cNvPr id="8" name="Marcador de pie de pá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9" name="Marcador de número de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20BF-CFAD-4196-9567-4E83776BDFF6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91053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ECA16-030C-48F9-BCF6-0B81AB5E0714}" type="datetimeFigureOut">
              <a:rPr lang="es-ES" altLang="es-ES_tradnl"/>
              <a:pPr>
                <a:defRPr/>
              </a:pPr>
              <a:t>22/09/2020</a:t>
            </a:fld>
            <a:endParaRPr lang="es-ES" altLang="es-ES_tradnl"/>
          </a:p>
        </p:txBody>
      </p:sp>
      <p:sp>
        <p:nvSpPr>
          <p:cNvPr id="4" name="Marcador de pie de pá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5" name="Marcador de número de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0DC17-8744-44A6-9CCE-9A254A83F4A0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70560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1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2265363"/>
            <a:ext cx="2111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2257425"/>
            <a:ext cx="1993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2192338"/>
            <a:ext cx="12033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08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588A1-80C6-4A55-9A9C-974C852468D0}" type="datetimeFigureOut">
              <a:rPr lang="es-ES" altLang="es-ES_tradnl"/>
              <a:pPr>
                <a:defRPr/>
              </a:pPr>
              <a:t>22/09/2020</a:t>
            </a:fld>
            <a:endParaRPr lang="es-ES" altLang="es-ES_tradnl"/>
          </a:p>
        </p:txBody>
      </p:sp>
      <p:sp>
        <p:nvSpPr>
          <p:cNvPr id="6" name="Marcador de pie de pá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9436F-CDBC-4C97-8033-E6D2FBA85A0A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173357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B6192-1959-4C01-9FEE-7C844FD4DC5A}" type="datetimeFigureOut">
              <a:rPr lang="es-ES" altLang="es-ES_tradnl"/>
              <a:pPr>
                <a:defRPr/>
              </a:pPr>
              <a:t>22/09/2020</a:t>
            </a:fld>
            <a:endParaRPr lang="es-ES" altLang="es-ES_tradnl"/>
          </a:p>
        </p:txBody>
      </p:sp>
      <p:sp>
        <p:nvSpPr>
          <p:cNvPr id="6" name="Marcador de pie de pá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BF10A-DE41-46B7-8D22-E3166B677885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9793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s-ES" altLang="es-ES_tradnl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s-ES" altLang="es-ES_tradnl" smtClean="0"/>
          </a:p>
        </p:txBody>
      </p:sp>
      <p:sp>
        <p:nvSpPr>
          <p:cNvPr id="4" name="Marcador de fecha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DE87BB0-C62B-4C5F-A824-51F4AB1F4CEF}" type="datetimeFigureOut">
              <a:rPr lang="es-ES" altLang="es-ES_tradnl"/>
              <a:pPr>
                <a:defRPr/>
              </a:pPr>
              <a:t>22/09/2020</a:t>
            </a:fld>
            <a:endParaRPr lang="es-ES" altLang="es-ES_tradnl"/>
          </a:p>
        </p:txBody>
      </p:sp>
      <p:sp>
        <p:nvSpPr>
          <p:cNvPr id="5" name="Marcador de pie de página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9E14992-B07D-4393-8CD1-D3DDCA5F89A4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794" r:id="rId5"/>
    <p:sldLayoutId id="2147483795" r:id="rId6"/>
    <p:sldLayoutId id="2147483804" r:id="rId7"/>
    <p:sldLayoutId id="2147483796" r:id="rId8"/>
    <p:sldLayoutId id="2147483797" r:id="rId9"/>
    <p:sldLayoutId id="2147483798" r:id="rId10"/>
    <p:sldLayoutId id="2147483799" r:id="rId11"/>
    <p:sldLayoutId id="214748380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2.wdp"/><Relationship Id="rId7" Type="http://schemas.openxmlformats.org/officeDocument/2006/relationships/image" Target="../media/image6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61.jpe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4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81.jpg"/><Relationship Id="rId4" Type="http://schemas.openxmlformats.org/officeDocument/2006/relationships/image" Target="../media/image75.jpeg"/><Relationship Id="rId9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1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gif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1503123" y="1338943"/>
            <a:ext cx="6275540" cy="16176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PE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NACIONAL DE ARROZ</a:t>
            </a:r>
            <a:r>
              <a:rPr lang="es-PE" sz="2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s-PE" sz="2400" b="1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E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“</a:t>
            </a:r>
            <a:r>
              <a:rPr lang="es-PE" sz="2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AVANCES Y LOGROS EN INVESTIGACION EN EL CULTIVO DE ARROZ EN LA COSTA Y SELVA PERUANA”</a:t>
            </a:r>
            <a:r>
              <a:rPr lang="es-PE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s-PE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Ing. Leandro Aguinaga Calderón</a:t>
            </a:r>
            <a:br>
              <a:rPr lang="es-PE" sz="2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s-PE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Coordinador Nacional Programa de Arroz</a:t>
            </a:r>
            <a:endParaRPr lang="es-PE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117" y="3056839"/>
            <a:ext cx="2333108" cy="126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677" y="3056839"/>
            <a:ext cx="1362893" cy="1260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134" y="3069365"/>
            <a:ext cx="1894305" cy="126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774" y="3069365"/>
            <a:ext cx="1623682" cy="12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PNI-ARROZ\FOTOS\P101076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742" y="1342984"/>
            <a:ext cx="5083359" cy="38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83543" y="697300"/>
            <a:ext cx="4798332" cy="523220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INIA 514 – </a:t>
            </a:r>
            <a:r>
              <a:rPr lang="es-PE" sz="2800" b="1" noProof="0" dirty="0" smtClean="0">
                <a:solidFill>
                  <a:srgbClr val="000000"/>
                </a:solidFill>
                <a:ea typeface="+mn-ea"/>
              </a:rPr>
              <a:t>BELLAVISTA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1607" y="1293092"/>
            <a:ext cx="399593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Genealogía: CT19483-6-2-1-2-EP 3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Tolerante a </a:t>
            </a:r>
            <a:r>
              <a:rPr lang="es-ES_tradnl" sz="1400" b="1" kern="0" dirty="0" err="1" smtClean="0">
                <a:solidFill>
                  <a:srgbClr val="002060"/>
                </a:solidFill>
              </a:rPr>
              <a:t>Piricularia</a:t>
            </a:r>
            <a:r>
              <a:rPr lang="es-ES_tradnl" sz="1400" b="1" kern="0" dirty="0">
                <a:solidFill>
                  <a:srgbClr val="002060"/>
                </a:solidFill>
              </a:rPr>
              <a:t> </a:t>
            </a:r>
            <a:r>
              <a:rPr lang="es-ES_tradnl" sz="1400" b="1" kern="0" dirty="0" smtClean="0">
                <a:solidFill>
                  <a:srgbClr val="002060"/>
                </a:solidFill>
              </a:rPr>
              <a:t>y Hoja Blanca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Período vegetativo : 135 días</a:t>
            </a:r>
            <a:endParaRPr kumimoji="0" lang="es-ES_tradnl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Altura de planta : 120 cm.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Rendimiento potencial: 12 t/ha.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Grano: Largo:</a:t>
            </a:r>
            <a:r>
              <a:rPr kumimoji="0" lang="es-ES_tradnl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9.5</a:t>
            </a: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mm; ancho 2.6 mm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Acame de la planta: Resistente</a:t>
            </a:r>
            <a:endParaRPr kumimoji="0" lang="es-ES_tradnl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Rendimiento de Pila : 71 %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Grano</a:t>
            </a:r>
            <a:r>
              <a:rPr kumimoji="0" lang="es-ES_tradnl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entero: 65%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baseline="0" dirty="0" smtClean="0">
                <a:solidFill>
                  <a:srgbClr val="002060"/>
                </a:solidFill>
              </a:rPr>
              <a:t>Grano</a:t>
            </a:r>
            <a:r>
              <a:rPr lang="es-ES_tradnl" sz="1400" b="1" kern="0" dirty="0" smtClean="0">
                <a:solidFill>
                  <a:srgbClr val="002060"/>
                </a:solidFill>
              </a:rPr>
              <a:t> quebrado: 6 %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Calidad culinaria : Buena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" name="4 Imagen" descr="C:\Users\User\Downloads\IMG-20200724-WA0048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0427" y="3356146"/>
            <a:ext cx="2352675" cy="1466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091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83543" y="697300"/>
            <a:ext cx="4798332" cy="523220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INIA 512 – </a:t>
            </a:r>
            <a:r>
              <a:rPr lang="es-PE" sz="2800" b="1" dirty="0" smtClean="0">
                <a:solidFill>
                  <a:srgbClr val="000000"/>
                </a:solidFill>
                <a:ea typeface="+mn-ea"/>
              </a:rPr>
              <a:t>SANTA CLARA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543" y="1293092"/>
            <a:ext cx="4905559" cy="3691426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1607" y="1293092"/>
            <a:ext cx="399593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Genealogía: CT18141-6-4-2-4-4-1-M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Resistente a </a:t>
            </a:r>
            <a:r>
              <a:rPr lang="es-ES_tradnl" sz="1400" b="1" kern="0" dirty="0" err="1" smtClean="0">
                <a:solidFill>
                  <a:srgbClr val="002060"/>
                </a:solidFill>
              </a:rPr>
              <a:t>Piricularia</a:t>
            </a:r>
            <a:r>
              <a:rPr lang="es-ES_tradnl" sz="1400" b="1" kern="0" dirty="0">
                <a:solidFill>
                  <a:srgbClr val="002060"/>
                </a:solidFill>
              </a:rPr>
              <a:t> </a:t>
            </a:r>
            <a:r>
              <a:rPr lang="es-ES_tradnl" sz="1400" b="1" kern="0" dirty="0" smtClean="0">
                <a:solidFill>
                  <a:srgbClr val="002060"/>
                </a:solidFill>
              </a:rPr>
              <a:t>y Hoja Blanca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Período vegetativo : 130 días</a:t>
            </a:r>
            <a:endParaRPr kumimoji="0" lang="es-ES_tradnl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Altura de planta : 130 – 140 cm.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Rendimiento potencial: 12 t/ha.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Grano: Largo:</a:t>
            </a:r>
            <a:r>
              <a:rPr kumimoji="0" lang="es-ES_tradnl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10</a:t>
            </a: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mm; ancho 2.5 mm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Grano traslúcido : 99%</a:t>
            </a:r>
            <a:endParaRPr kumimoji="0" lang="es-ES_tradnl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Rendimiento de Pila : 72 %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Grano</a:t>
            </a:r>
            <a:r>
              <a:rPr kumimoji="0" lang="es-ES_tradnl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entero: 64 %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baseline="0" dirty="0" smtClean="0">
                <a:solidFill>
                  <a:srgbClr val="002060"/>
                </a:solidFill>
              </a:rPr>
              <a:t>Grano</a:t>
            </a:r>
            <a:r>
              <a:rPr lang="es-ES_tradnl" sz="1400" b="1" kern="0" dirty="0" smtClean="0">
                <a:solidFill>
                  <a:srgbClr val="002060"/>
                </a:solidFill>
              </a:rPr>
              <a:t> quebrado: </a:t>
            </a:r>
            <a:r>
              <a:rPr lang="es-ES_tradnl" sz="1400" b="1" kern="0" dirty="0">
                <a:solidFill>
                  <a:srgbClr val="002060"/>
                </a:solidFill>
              </a:rPr>
              <a:t>8</a:t>
            </a:r>
            <a:r>
              <a:rPr lang="es-ES_tradnl" sz="1400" b="1" kern="0" dirty="0" smtClean="0">
                <a:solidFill>
                  <a:srgbClr val="002060"/>
                </a:solidFill>
              </a:rPr>
              <a:t> %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Calidad culinaria : Buena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" name="4 Imagen" descr="C:\Users\User\Downloads\IMG-20200724-WA0040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4190" y="3708688"/>
            <a:ext cx="2728912" cy="12620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48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83543" y="466240"/>
            <a:ext cx="4586514" cy="523220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CAPIRONA - INIA 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543" y="1293092"/>
            <a:ext cx="4905559" cy="3691426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1607" y="1293092"/>
            <a:ext cx="3995936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Genealogía: CT 7948-AM-14-3-1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Período vegetativo : 130 días</a:t>
            </a:r>
            <a:endParaRPr kumimoji="0" lang="es-ES_tradnl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Altura de planta : 110 cm.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Rendimiento potencial: 9.0 t/ha.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Grano: Largo:8 mm; ancho 2.3 mm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Grano traslúcido</a:t>
            </a:r>
            <a:endParaRPr kumimoji="0" lang="es-ES_tradnl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Rendimiento de Pila : 73.5 %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Grano</a:t>
            </a:r>
            <a:r>
              <a:rPr kumimoji="0" lang="es-ES_tradnl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entero: 68.5%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baseline="0" dirty="0" smtClean="0">
                <a:solidFill>
                  <a:srgbClr val="002060"/>
                </a:solidFill>
              </a:rPr>
              <a:t>Grano</a:t>
            </a:r>
            <a:r>
              <a:rPr lang="es-ES_tradnl" sz="1400" b="1" kern="0" dirty="0" smtClean="0">
                <a:solidFill>
                  <a:srgbClr val="002060"/>
                </a:solidFill>
              </a:rPr>
              <a:t> quebrado: 5.0%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4 Imagen" descr="C:\Users\User\Downloads\IMG-20200724-WA006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7465" y="3317642"/>
            <a:ext cx="3195637" cy="1628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47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515" y="1293092"/>
            <a:ext cx="5188588" cy="3672375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83543" y="697300"/>
            <a:ext cx="4798332" cy="523220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INIA 509 – </a:t>
            </a:r>
            <a:r>
              <a:rPr lang="es-PE" sz="2800" b="1" noProof="0" dirty="0" smtClean="0">
                <a:solidFill>
                  <a:srgbClr val="000000"/>
                </a:solidFill>
                <a:ea typeface="+mn-ea"/>
              </a:rPr>
              <a:t>LA ESPERANZA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1607" y="1293092"/>
            <a:ext cx="399593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Genealogía: CT19483-6-2-1-2-EP 3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Resistencia a </a:t>
            </a:r>
            <a:r>
              <a:rPr lang="es-ES_tradnl" sz="1400" b="1" kern="0" dirty="0" err="1" smtClean="0">
                <a:solidFill>
                  <a:srgbClr val="002060"/>
                </a:solidFill>
              </a:rPr>
              <a:t>Piricularia</a:t>
            </a:r>
            <a:r>
              <a:rPr lang="es-ES_tradnl" sz="1400" b="1" kern="0" dirty="0">
                <a:solidFill>
                  <a:srgbClr val="002060"/>
                </a:solidFill>
              </a:rPr>
              <a:t> </a:t>
            </a:r>
            <a:r>
              <a:rPr lang="es-ES_tradnl" sz="1400" b="1" kern="0" dirty="0" smtClean="0">
                <a:solidFill>
                  <a:srgbClr val="002060"/>
                </a:solidFill>
              </a:rPr>
              <a:t>y Hoja Blanca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Período vegetativo : 135 días</a:t>
            </a:r>
            <a:endParaRPr kumimoji="0" lang="es-ES_tradnl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Altura de planta : 100 cm.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Rendimiento potencial: 11.5 t/ha.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Grano: Largo:</a:t>
            </a:r>
            <a:r>
              <a:rPr kumimoji="0" lang="es-ES_tradnl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9</a:t>
            </a: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mm; ancho 2.4 mm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err="1" smtClean="0">
                <a:solidFill>
                  <a:srgbClr val="002060"/>
                </a:solidFill>
              </a:rPr>
              <a:t>Traslucencia</a:t>
            </a:r>
            <a:r>
              <a:rPr lang="es-ES_tradnl" sz="1400" b="1" kern="0" dirty="0" smtClean="0">
                <a:solidFill>
                  <a:srgbClr val="002060"/>
                </a:solidFill>
              </a:rPr>
              <a:t> de grano : 95 %</a:t>
            </a:r>
            <a:endParaRPr kumimoji="0" lang="es-ES_tradnl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Rendimiento de Pila : 72 %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Grano</a:t>
            </a:r>
            <a:r>
              <a:rPr kumimoji="0" lang="es-ES_tradnl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entero: 62%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baseline="0" dirty="0" smtClean="0">
                <a:solidFill>
                  <a:srgbClr val="002060"/>
                </a:solidFill>
              </a:rPr>
              <a:t>Grano</a:t>
            </a:r>
            <a:r>
              <a:rPr lang="es-ES_tradnl" sz="1400" b="1" kern="0" dirty="0" smtClean="0">
                <a:solidFill>
                  <a:srgbClr val="002060"/>
                </a:solidFill>
              </a:rPr>
              <a:t> quebrado: 10 %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Calidad culinaria : Buena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" name="4 Imagen" descr="C:\Users\User\Downloads\IMG-20200724-WA0065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1724" y="3581802"/>
            <a:ext cx="1400175" cy="1383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 descr="C:\Users\User\Downloads\IMG-20200724-WA0039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1899" y="3581802"/>
            <a:ext cx="1431203" cy="1402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762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NI-ARROZ\FOTOS\P10108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1052" y="1293092"/>
            <a:ext cx="4952050" cy="371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83543" y="697300"/>
            <a:ext cx="4798332" cy="523220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INIA 507 – </a:t>
            </a:r>
            <a:r>
              <a:rPr lang="es-PE" sz="2800" b="1" dirty="0" smtClean="0">
                <a:solidFill>
                  <a:srgbClr val="000000"/>
                </a:solidFill>
                <a:ea typeface="+mn-ea"/>
              </a:rPr>
              <a:t>LA CONQUISTA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1607" y="1293092"/>
            <a:ext cx="399593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Genealogía: PNA 2394-F2-EP4-6-6-AM-VC1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Resistente al quemado (</a:t>
            </a:r>
            <a:r>
              <a:rPr lang="es-ES_tradnl" sz="1400" b="1" kern="0" dirty="0" err="1" smtClean="0">
                <a:solidFill>
                  <a:srgbClr val="002060"/>
                </a:solidFill>
              </a:rPr>
              <a:t>Piricularia</a:t>
            </a:r>
            <a:r>
              <a:rPr lang="es-ES_tradnl" sz="1400" b="1" kern="0" dirty="0" smtClean="0">
                <a:solidFill>
                  <a:srgbClr val="002060"/>
                </a:solidFill>
              </a:rPr>
              <a:t>)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Período vegetativo : 130 días</a:t>
            </a:r>
            <a:endParaRPr kumimoji="0" lang="es-ES_tradnl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Altura de planta : 100 cm.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Rendimiento potencial: 9.6</a:t>
            </a:r>
            <a:r>
              <a:rPr kumimoji="0" lang="es-ES_tradnl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t/ha.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Grano: Largo:7.3 mm; ancho 2.0mm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Grano traslúcido : 95%</a:t>
            </a:r>
            <a:endParaRPr kumimoji="0" lang="es-ES_tradnl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dirty="0" smtClean="0">
                <a:solidFill>
                  <a:srgbClr val="002060"/>
                </a:solidFill>
              </a:rPr>
              <a:t>Rendimiento de Pila : 74 %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Grano</a:t>
            </a:r>
            <a:r>
              <a:rPr kumimoji="0" lang="es-ES_tradnl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entero: 64 %</a:t>
            </a: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_tradnl" sz="1400" b="1" kern="0" baseline="0" dirty="0" smtClean="0">
                <a:solidFill>
                  <a:srgbClr val="002060"/>
                </a:solidFill>
              </a:rPr>
              <a:t>Grano</a:t>
            </a:r>
            <a:r>
              <a:rPr lang="es-ES_tradnl" sz="1400" b="1" kern="0" dirty="0" smtClean="0">
                <a:solidFill>
                  <a:srgbClr val="002060"/>
                </a:solidFill>
              </a:rPr>
              <a:t> quebrado: 10 %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185738" marR="0" lvl="0" indent="-185738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A95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T°</a:t>
            </a:r>
            <a:r>
              <a:rPr kumimoji="0" lang="es-ES_tradnl" sz="1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</a:t>
            </a:r>
            <a:r>
              <a:rPr kumimoji="0" lang="es-ES_tradnl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gelatinización: Intermedia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" name="4 Imagen" descr="C:\Users\User\Downloads\IMG-20200724-WA0053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100" y="3333749"/>
            <a:ext cx="2879002" cy="15197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858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64080" y="1466815"/>
            <a:ext cx="7849590" cy="213140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PE" sz="2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NACIONAL DE ARROZ - INIA </a:t>
            </a:r>
          </a:p>
          <a:p>
            <a:r>
              <a:rPr lang="es-PE" sz="2400" b="1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PE" sz="2400" b="1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PE" sz="2400" b="1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LOGROS : VARIEDADES LIBERADAS PARA COSTA</a:t>
            </a:r>
          </a:p>
          <a:p>
            <a:endParaRPr lang="es-PE" sz="2400" b="1" dirty="0" smtClean="0">
              <a:solidFill>
                <a:srgbClr val="00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PE" sz="2400" b="1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E.E.A “ VISTA FLORIDA”</a:t>
            </a:r>
            <a:endParaRPr lang="es-PE" sz="24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2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308772" y="951310"/>
            <a:ext cx="4161628" cy="1351359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sz="1800">
              <a:solidFill>
                <a:srgbClr val="0000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656630" y="1145383"/>
            <a:ext cx="3474905" cy="707886"/>
          </a:xfrm>
          <a:solidFill>
            <a:srgbClr val="3399FF"/>
          </a:solidFill>
        </p:spPr>
        <p:txBody>
          <a:bodyPr wrap="square" anchor="t">
            <a:spAutoFit/>
          </a:bodyPr>
          <a:lstStyle/>
          <a:p>
            <a:pPr eaLnBrk="1" hangingPunct="1">
              <a:spcBef>
                <a:spcPct val="25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Variedad de arroz de </a:t>
            </a:r>
            <a:b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menor consumo de agua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0180" name="Picture 4" descr="Tinajones- sal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581" y="235631"/>
            <a:ext cx="4404762" cy="218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Precocidad - Tinajones smal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580" y="2559303"/>
            <a:ext cx="4404763" cy="2439320"/>
          </a:xfrm>
          <a:prstGeom prst="rect">
            <a:avLst/>
          </a:prstGeom>
          <a:solidFill>
            <a:srgbClr val="99CC00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08772" y="2516984"/>
            <a:ext cx="3639114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A953"/>
              </a:buClr>
              <a:buFont typeface="Wingdings" panose="05000000000000000000" pitchFamily="2" charset="2"/>
              <a:buChar char="Ø"/>
            </a:pPr>
            <a:r>
              <a:rPr lang="es-ES_tradnl" sz="1800" dirty="0">
                <a:solidFill>
                  <a:srgbClr val="000000"/>
                </a:solidFill>
              </a:rPr>
              <a:t>Alto potencial de rendimiento</a:t>
            </a:r>
          </a:p>
          <a:p>
            <a:pPr>
              <a:spcBef>
                <a:spcPct val="50000"/>
              </a:spcBef>
              <a:buClr>
                <a:srgbClr val="FFA953"/>
              </a:buClr>
              <a:buFont typeface="Wingdings" panose="05000000000000000000" pitchFamily="2" charset="2"/>
              <a:buChar char="Ø"/>
            </a:pPr>
            <a:r>
              <a:rPr lang="es-ES_tradnl" sz="1800" dirty="0">
                <a:solidFill>
                  <a:srgbClr val="000000"/>
                </a:solidFill>
              </a:rPr>
              <a:t>Mejor calidad molinera</a:t>
            </a:r>
          </a:p>
          <a:p>
            <a:pPr>
              <a:spcBef>
                <a:spcPct val="50000"/>
              </a:spcBef>
              <a:buClr>
                <a:srgbClr val="FFA953"/>
              </a:buClr>
              <a:buFont typeface="Wingdings" panose="05000000000000000000" pitchFamily="2" charset="2"/>
              <a:buChar char="Ø"/>
            </a:pPr>
            <a:r>
              <a:rPr lang="es-ES_tradnl" sz="1800" dirty="0">
                <a:solidFill>
                  <a:srgbClr val="000000"/>
                </a:solidFill>
              </a:rPr>
              <a:t>Mayor precocidad</a:t>
            </a:r>
          </a:p>
          <a:p>
            <a:pPr>
              <a:spcBef>
                <a:spcPct val="50000"/>
              </a:spcBef>
              <a:buClr>
                <a:srgbClr val="FFA953"/>
              </a:buClr>
              <a:buFont typeface="Wingdings" panose="05000000000000000000" pitchFamily="2" charset="2"/>
              <a:buChar char="Ø"/>
            </a:pPr>
            <a:r>
              <a:rPr lang="es-ES_tradnl" sz="1800" dirty="0">
                <a:solidFill>
                  <a:srgbClr val="000000"/>
                </a:solidFill>
              </a:rPr>
              <a:t>Mayor tolerancia a suelos salinos</a:t>
            </a:r>
          </a:p>
          <a:p>
            <a:pPr>
              <a:spcBef>
                <a:spcPct val="50000"/>
              </a:spcBef>
              <a:buClr>
                <a:srgbClr val="FFA953"/>
              </a:buClr>
              <a:buFont typeface="Wingdings" panose="05000000000000000000" pitchFamily="2" charset="2"/>
              <a:buChar char="Ø"/>
            </a:pPr>
            <a:r>
              <a:rPr lang="es-ES_tradnl" sz="1800" dirty="0">
                <a:solidFill>
                  <a:srgbClr val="000000"/>
                </a:solidFill>
              </a:rPr>
              <a:t>Mejor apariencia de grano</a:t>
            </a:r>
          </a:p>
          <a:p>
            <a:pPr>
              <a:spcBef>
                <a:spcPct val="50000"/>
              </a:spcBef>
              <a:buClr>
                <a:srgbClr val="FFA953"/>
              </a:buClr>
              <a:buFont typeface="Wingdings" panose="05000000000000000000" pitchFamily="2" charset="2"/>
              <a:buChar char="Ø"/>
            </a:pPr>
            <a:r>
              <a:rPr lang="es-ES_tradnl" sz="1800" dirty="0">
                <a:solidFill>
                  <a:srgbClr val="000000"/>
                </a:solidFill>
              </a:rPr>
              <a:t>Liberada por INIA en el </a:t>
            </a:r>
            <a:r>
              <a:rPr lang="es-ES_tradnl" sz="1800" dirty="0" smtClean="0">
                <a:solidFill>
                  <a:srgbClr val="000000"/>
                </a:solidFill>
              </a:rPr>
              <a:t>2007</a:t>
            </a:r>
            <a:endParaRPr lang="es-ES_tradnl" sz="1800" dirty="0">
              <a:solidFill>
                <a:srgbClr val="000000"/>
              </a:solidFill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8772" y="190474"/>
            <a:ext cx="4263229" cy="71568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3200" b="1" dirty="0">
                <a:solidFill>
                  <a:srgbClr val="FFA9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TINAJONES</a:t>
            </a:r>
            <a:endParaRPr lang="es-ES" sz="3200" b="1" dirty="0">
              <a:solidFill>
                <a:srgbClr val="FFA9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4579580" y="2763207"/>
            <a:ext cx="1603772" cy="584775"/>
          </a:xfrm>
          <a:prstGeom prst="rect">
            <a:avLst/>
          </a:prstGeom>
          <a:solidFill>
            <a:srgbClr val="99CC00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s-ES_tradnl" sz="1600" b="1" dirty="0">
                <a:solidFill>
                  <a:srgbClr val="000000"/>
                </a:solidFill>
              </a:rPr>
              <a:t>Variedad actual: IR 43</a:t>
            </a:r>
            <a:endParaRPr lang="es-ES" sz="1600" b="1" dirty="0">
              <a:solidFill>
                <a:srgbClr val="000000"/>
              </a:solidFill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6514505" y="2516985"/>
            <a:ext cx="1972866" cy="830997"/>
          </a:xfrm>
          <a:prstGeom prst="rect">
            <a:avLst/>
          </a:prstGeom>
          <a:solidFill>
            <a:srgbClr val="99CC00">
              <a:alpha val="2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s-ES_tradnl" sz="1600" b="1">
                <a:solidFill>
                  <a:srgbClr val="000000"/>
                </a:solidFill>
              </a:rPr>
              <a:t>Variedad promisoria: Tinajones</a:t>
            </a:r>
            <a:endParaRPr lang="es-ES" sz="1600" b="1">
              <a:solidFill>
                <a:srgbClr val="000000"/>
              </a:solidFill>
            </a:endParaRPr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H="1" flipV="1">
            <a:off x="656631" y="2356247"/>
            <a:ext cx="7830741" cy="0"/>
          </a:xfrm>
          <a:prstGeom prst="line">
            <a:avLst/>
          </a:prstGeom>
          <a:noFill/>
          <a:ln w="139700">
            <a:solidFill>
              <a:srgbClr val="00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>
              <a:solidFill>
                <a:srgbClr val="000000"/>
              </a:solidFill>
            </a:endParaRP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499256" y="2104011"/>
            <a:ext cx="2592288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CUALIDADES</a:t>
            </a:r>
            <a:endParaRPr lang="es-E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767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55847" y="1080514"/>
            <a:ext cx="30243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 smtClean="0">
                <a:solidFill>
                  <a:prstClr val="black"/>
                </a:solidFill>
              </a:rPr>
              <a:t>-Tiene un potencial de rendimiento de 14,0 t/ha de arroz cáscara en Lambayeque, más de 15,0 t/ha en La Libertad y Piura, y más de 16,0 t/ha en Arequipa.</a:t>
            </a:r>
          </a:p>
          <a:p>
            <a:pPr algn="just"/>
            <a:r>
              <a:rPr lang="es-PE" dirty="0" smtClean="0">
                <a:solidFill>
                  <a:prstClr val="black"/>
                </a:solidFill>
              </a:rPr>
              <a:t>- Es la mejor variedad en el Perú en apariencia de grano pilado y en calidad Molinera</a:t>
            </a:r>
          </a:p>
          <a:p>
            <a:pPr algn="just"/>
            <a:r>
              <a:rPr lang="es-PE" dirty="0" smtClean="0">
                <a:solidFill>
                  <a:prstClr val="black"/>
                </a:solidFill>
              </a:rPr>
              <a:t>- En los últimos 10 años se cultivaron mas de 70,000 has por año con esta variedad en los valles arroceros de costa. </a:t>
            </a:r>
            <a:endParaRPr lang="es-PE" dirty="0">
              <a:solidFill>
                <a:prstClr val="black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743" y="914400"/>
            <a:ext cx="4986611" cy="365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37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13" y="977264"/>
            <a:ext cx="6313713" cy="405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00" y="2098513"/>
            <a:ext cx="4213225" cy="2908300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9256" y="1117553"/>
            <a:ext cx="5805715" cy="7016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s-PE" sz="4000" b="1" dirty="0">
                <a:solidFill>
                  <a:srgbClr val="000000"/>
                </a:solidFill>
              </a:rPr>
              <a:t>VARIEDAD MALLARES</a:t>
            </a:r>
            <a:endParaRPr lang="es-E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3" y="1173181"/>
            <a:ext cx="382586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PE" sz="2000" dirty="0" smtClean="0">
                <a:solidFill>
                  <a:prstClr val="black"/>
                </a:solidFill>
              </a:rPr>
              <a:t>Su potencial es de 12 t/ha de arroz cáscara en Lambayeque, 12,5 t/ha en La Libertad), 13 t/ha en Piura y 15,4 t/ha en Arequipa. </a:t>
            </a:r>
          </a:p>
          <a:p>
            <a:pPr marL="285750" indent="-285750" algn="just">
              <a:buFontTx/>
              <a:buChar char="-"/>
            </a:pPr>
            <a:r>
              <a:rPr lang="es-PE" sz="2000" dirty="0" smtClean="0">
                <a:solidFill>
                  <a:prstClr val="black"/>
                </a:solidFill>
              </a:rPr>
              <a:t>Tiene buena apariencia de grano pilado y buena calidad molinera</a:t>
            </a:r>
          </a:p>
          <a:p>
            <a:pPr marL="285750" indent="-285750" algn="just">
              <a:buFontTx/>
              <a:buChar char="-"/>
            </a:pPr>
            <a:r>
              <a:rPr lang="es-PE" sz="2000" dirty="0" smtClean="0">
                <a:solidFill>
                  <a:prstClr val="black"/>
                </a:solidFill>
              </a:rPr>
              <a:t>En los últimos años se cultivaron  más de 25,000 has/año con esta variedad en la costa peruana </a:t>
            </a:r>
            <a:endParaRPr lang="es-PE" sz="20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3315" y="995386"/>
            <a:ext cx="4281714" cy="407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89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61428" y="720639"/>
            <a:ext cx="3453713" cy="451966"/>
          </a:xfrm>
        </p:spPr>
        <p:txBody>
          <a:bodyPr/>
          <a:lstStyle/>
          <a:p>
            <a:r>
              <a:rPr lang="es-PE" dirty="0" smtClean="0">
                <a:solidFill>
                  <a:srgbClr val="339966"/>
                </a:solidFill>
                <a:latin typeface="Arial Black" panose="020B0A04020102020204" pitchFamily="34" charset="0"/>
              </a:rPr>
              <a:t>EL ARROZ EN EL PERU</a:t>
            </a:r>
            <a:endParaRPr lang="es-PE" dirty="0">
              <a:solidFill>
                <a:srgbClr val="339966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8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2955764" y="1431865"/>
          <a:ext cx="6071046" cy="3543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622"/>
            <a:ext cx="2835448" cy="40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83543" y="697300"/>
            <a:ext cx="4586514" cy="52322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FontTx/>
              <a:buNone/>
              <a:defRPr/>
            </a:pPr>
            <a:r>
              <a:rPr lang="es-PE" sz="2800" b="1" dirty="0" smtClean="0">
                <a:solidFill>
                  <a:srgbClr val="000000"/>
                </a:solidFill>
              </a:rPr>
              <a:t>INIA 513 - LA PUNTILLA</a:t>
            </a:r>
            <a:endParaRPr lang="es-ES" sz="2800" b="1" dirty="0">
              <a:solidFill>
                <a:srgbClr val="000000"/>
              </a:solidFill>
            </a:endParaRPr>
          </a:p>
        </p:txBody>
      </p:sp>
      <p:pic>
        <p:nvPicPr>
          <p:cNvPr id="3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543" y="1293092"/>
            <a:ext cx="4905559" cy="3691426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1607" y="1954517"/>
            <a:ext cx="3995936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Clr>
                <a:srgbClr val="FFA953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000" kern="0" dirty="0">
                <a:solidFill>
                  <a:srgbClr val="002060"/>
                </a:solidFill>
              </a:rPr>
              <a:t>Alto potencial de rendimiento</a:t>
            </a:r>
          </a:p>
          <a:p>
            <a:pPr defTabSz="914400" eaLnBrk="1" hangingPunct="1">
              <a:spcBef>
                <a:spcPct val="50000"/>
              </a:spcBef>
              <a:buClr>
                <a:srgbClr val="FFA953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000" kern="0" dirty="0" smtClean="0">
                <a:solidFill>
                  <a:srgbClr val="002060"/>
                </a:solidFill>
              </a:rPr>
              <a:t>Buena </a:t>
            </a:r>
            <a:r>
              <a:rPr lang="es-ES_tradnl" sz="2000" kern="0" dirty="0">
                <a:solidFill>
                  <a:srgbClr val="002060"/>
                </a:solidFill>
              </a:rPr>
              <a:t>calidad </a:t>
            </a:r>
            <a:r>
              <a:rPr lang="es-ES_tradnl" sz="2000" kern="0" dirty="0" smtClean="0">
                <a:solidFill>
                  <a:srgbClr val="002060"/>
                </a:solidFill>
              </a:rPr>
              <a:t>molinera</a:t>
            </a:r>
          </a:p>
          <a:p>
            <a:pPr defTabSz="914400" eaLnBrk="1" hangingPunct="1">
              <a:spcBef>
                <a:spcPct val="50000"/>
              </a:spcBef>
              <a:buClr>
                <a:srgbClr val="FFA953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000" kern="0" dirty="0" smtClean="0">
                <a:solidFill>
                  <a:srgbClr val="002060"/>
                </a:solidFill>
              </a:rPr>
              <a:t>Alta resistencia al Virus de la hoja Blanca</a:t>
            </a:r>
            <a:endParaRPr lang="es-ES_tradnl" sz="2000" kern="0" dirty="0">
              <a:solidFill>
                <a:srgbClr val="002060"/>
              </a:solidFill>
            </a:endParaRPr>
          </a:p>
          <a:p>
            <a:pPr defTabSz="914400" eaLnBrk="1" hangingPunct="1">
              <a:spcBef>
                <a:spcPct val="50000"/>
              </a:spcBef>
              <a:buClr>
                <a:srgbClr val="FFA953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000" kern="0" dirty="0" smtClean="0">
                <a:solidFill>
                  <a:srgbClr val="002060"/>
                </a:solidFill>
              </a:rPr>
              <a:t>Alta </a:t>
            </a:r>
            <a:r>
              <a:rPr lang="es-ES_tradnl" sz="2000" kern="0" dirty="0">
                <a:solidFill>
                  <a:srgbClr val="002060"/>
                </a:solidFill>
              </a:rPr>
              <a:t>tolerancia a suelos salinos</a:t>
            </a:r>
          </a:p>
          <a:p>
            <a:pPr defTabSz="914400" eaLnBrk="1" hangingPunct="1">
              <a:spcBef>
                <a:spcPct val="50000"/>
              </a:spcBef>
              <a:buClr>
                <a:srgbClr val="FFA953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000" kern="0" dirty="0" smtClean="0">
                <a:solidFill>
                  <a:srgbClr val="002060"/>
                </a:solidFill>
              </a:rPr>
              <a:t>Buena </a:t>
            </a:r>
            <a:r>
              <a:rPr lang="es-ES_tradnl" sz="2000" kern="0" dirty="0">
                <a:solidFill>
                  <a:srgbClr val="002060"/>
                </a:solidFill>
              </a:rPr>
              <a:t>apariencia de grano</a:t>
            </a:r>
          </a:p>
          <a:p>
            <a:pPr defTabSz="914400" eaLnBrk="1" hangingPunct="1">
              <a:spcBef>
                <a:spcPct val="50000"/>
              </a:spcBef>
              <a:buClr>
                <a:srgbClr val="FFA953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000" kern="0" dirty="0">
                <a:solidFill>
                  <a:srgbClr val="002060"/>
                </a:solidFill>
              </a:rPr>
              <a:t>Liberada por INIA en el </a:t>
            </a:r>
            <a:r>
              <a:rPr lang="es-ES_tradnl" sz="2000" kern="0" dirty="0" smtClean="0">
                <a:solidFill>
                  <a:srgbClr val="002060"/>
                </a:solidFill>
              </a:rPr>
              <a:t>2017</a:t>
            </a:r>
            <a:endParaRPr lang="es-ES_tradnl" sz="20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48343" y="972456"/>
            <a:ext cx="37446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P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 potencial es de 13 t/ha de arroz cáscara en Lambayeque, 13.5 t/ha en La Libertad, 14 t/ha en Piura y 16.5 t/ha en Arequipa.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P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Tiene buena apariencia de grano pilado y buena calidad molinera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P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 el últimos año se han cultivado  más de 20,000 has con esta variedad en la costa peruana y se proyecta que en los próximos años se duplicará su área de siembra, 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0400" y="1006718"/>
            <a:ext cx="4160838" cy="397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50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0" y="1022074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1"/>
          <p:cNvSpPr/>
          <p:nvPr/>
        </p:nvSpPr>
        <p:spPr>
          <a:xfrm>
            <a:off x="142494" y="1924551"/>
            <a:ext cx="3761850" cy="2931740"/>
          </a:xfrm>
          <a:prstGeom prst="rect">
            <a:avLst/>
          </a:prstGeom>
          <a:solidFill>
            <a:srgbClr val="BEF4C8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PE" dirty="0" smtClean="0">
                <a:solidFill>
                  <a:prstClr val="black"/>
                </a:solidFill>
              </a:rPr>
              <a:t>1.Liberado por INIA en el 2020</a:t>
            </a:r>
          </a:p>
          <a:p>
            <a:r>
              <a:rPr lang="es-PE" dirty="0" smtClean="0">
                <a:solidFill>
                  <a:prstClr val="black"/>
                </a:solidFill>
              </a:rPr>
              <a:t>2.Presenta un menor ataque de mosca miradora</a:t>
            </a:r>
          </a:p>
          <a:p>
            <a:r>
              <a:rPr lang="es-PE" dirty="0" smtClean="0">
                <a:solidFill>
                  <a:prstClr val="black"/>
                </a:solidFill>
              </a:rPr>
              <a:t>3.Resistencia al virus de la hoja blanca</a:t>
            </a:r>
          </a:p>
          <a:p>
            <a:r>
              <a:rPr lang="es-PE" dirty="0" smtClean="0">
                <a:solidFill>
                  <a:prstClr val="black"/>
                </a:solidFill>
              </a:rPr>
              <a:t>4. Alto potencial de rendimiento y superior a la variedad de Ir43.</a:t>
            </a:r>
            <a:endParaRPr lang="es-PE" dirty="0">
              <a:solidFill>
                <a:prstClr val="black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86505" y="1056001"/>
            <a:ext cx="6017495" cy="7016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s-PE" sz="4000" b="1" dirty="0" smtClean="0">
                <a:solidFill>
                  <a:srgbClr val="000000"/>
                </a:solidFill>
              </a:rPr>
              <a:t>INIA 515- CAPOTEÑA</a:t>
            </a:r>
            <a:endParaRPr lang="es-E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7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75771" y="1277257"/>
            <a:ext cx="393337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P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 potencial es de 13.5 t/ha de arroz cáscara en Lambayeque, 14.5 t/ha en La Libertad, 14 t/ha en Piura y 16.8 t/ha en Arequipa.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P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Tiene buena apariencia de grano pilado y buena calidad molinera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P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 proyecta que en el primer año de siembra (campaña 2020-2021) se cultivarán mas de 15,000 has proyectándose un área de más de 50,000 has /año en los primeros tres años después de su liberación.. 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98056" y="644936"/>
            <a:ext cx="4688115" cy="5847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PE" b="1" dirty="0" smtClean="0">
                <a:solidFill>
                  <a:srgbClr val="000000"/>
                </a:solidFill>
              </a:rPr>
              <a:t>INIA 515- CAPOTEÑA</a:t>
            </a:r>
            <a:endParaRPr lang="es-ES" b="1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50" r="44649"/>
          <a:stretch/>
        </p:blipFill>
        <p:spPr bwMode="auto">
          <a:xfrm>
            <a:off x="4598389" y="1448790"/>
            <a:ext cx="3856842" cy="320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42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4080" y="1466815"/>
            <a:ext cx="7849590" cy="1098245"/>
          </a:xfrm>
        </p:spPr>
        <p:txBody>
          <a:bodyPr/>
          <a:lstStyle/>
          <a:p>
            <a:pPr algn="ctr"/>
            <a:r>
              <a:rPr lang="es-PE" sz="2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NACIONAL DE ARROZ - INIA </a:t>
            </a:r>
            <a:r>
              <a:rPr lang="es-PE" sz="2400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PE" sz="2400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PE" sz="2400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AVANCES EN MANEJO AGRONOMICO DEL CULTIVO DE ARROZ</a:t>
            </a:r>
            <a:endParaRPr lang="es-PE" sz="2400" dirty="0">
              <a:solidFill>
                <a:srgbClr val="009900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95001" y="2939721"/>
            <a:ext cx="8923335" cy="1800000"/>
            <a:chOff x="95001" y="3046597"/>
            <a:chExt cx="8923335" cy="162667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0485" y="3046597"/>
              <a:ext cx="2947851" cy="16200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4324" y="3053270"/>
              <a:ext cx="2947851" cy="16200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01" y="3053270"/>
              <a:ext cx="2947851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979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38628" y="1654629"/>
            <a:ext cx="5163457" cy="3381828"/>
            <a:chOff x="1524000" y="616583"/>
            <a:chExt cx="6456147" cy="6288629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6" t="16888" b="8878"/>
            <a:stretch/>
          </p:blipFill>
          <p:spPr bwMode="auto">
            <a:xfrm>
              <a:off x="4679576" y="616583"/>
              <a:ext cx="3300571" cy="2011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7"/>
            <a:stretch/>
          </p:blipFill>
          <p:spPr bwMode="auto">
            <a:xfrm>
              <a:off x="1524000" y="616583"/>
              <a:ext cx="3240000" cy="1999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896" y="2641186"/>
              <a:ext cx="6445251" cy="4264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 Rectángulo"/>
          <p:cNvSpPr/>
          <p:nvPr/>
        </p:nvSpPr>
        <p:spPr>
          <a:xfrm>
            <a:off x="222062" y="1168343"/>
            <a:ext cx="57600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itchFamily="34" charset="0"/>
              </a:rPr>
              <a:t>Incorporación de 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itchFamily="34" charset="0"/>
              </a:rPr>
              <a:t>Fósforo y Potasio</a:t>
            </a:r>
            <a:endParaRPr lang="es-E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168755" y="3904629"/>
            <a:ext cx="1568343" cy="1072781"/>
            <a:chOff x="4823423" y="4551216"/>
            <a:chExt cx="3357598" cy="2576792"/>
          </a:xfrm>
        </p:grpSpPr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4823423" y="4551216"/>
              <a:ext cx="3357598" cy="2576792"/>
              <a:chOff x="2790" y="2649"/>
              <a:chExt cx="2421" cy="1858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0" y="2649"/>
                <a:ext cx="2421" cy="1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3113" y="2879"/>
                <a:ext cx="1775" cy="1456"/>
              </a:xfrm>
              <a:prstGeom prst="rect">
                <a:avLst/>
              </a:prstGeom>
              <a:noFill/>
              <a:ln w="9525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5402729" y="5056248"/>
              <a:ext cx="2376489" cy="615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PE" altLang="es-PE" sz="2400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30 DDT</a:t>
              </a:r>
              <a:endParaRPr lang="es-ES" altLang="es-PE" sz="2400" b="1" dirty="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680770" y="3810916"/>
            <a:ext cx="1779117" cy="1260206"/>
            <a:chOff x="452" y="5189858"/>
            <a:chExt cx="2557505" cy="1921702"/>
          </a:xfrm>
        </p:grpSpPr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" y="5189858"/>
              <a:ext cx="2344829" cy="192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n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0" y="5476079"/>
              <a:ext cx="2530477" cy="860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5 Marcador de contenido"/>
          <p:cNvSpPr>
            <a:spLocks noGrp="1"/>
          </p:cNvSpPr>
          <p:nvPr>
            <p:ph idx="1"/>
          </p:nvPr>
        </p:nvSpPr>
        <p:spPr>
          <a:xfrm>
            <a:off x="5982063" y="1905000"/>
            <a:ext cx="2795780" cy="1992095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s-PE" sz="1875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Características</a:t>
            </a:r>
            <a:r>
              <a:rPr lang="es-PE" sz="1875" dirty="0" smtClean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buNone/>
              <a:defRPr/>
            </a:pPr>
            <a:endParaRPr lang="es-PE" sz="1875" dirty="0">
              <a:solidFill>
                <a:schemeClr val="bg1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r>
              <a:rPr lang="es-PE" sz="1575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Asimilación N</a:t>
            </a:r>
          </a:p>
          <a:p>
            <a:pPr marL="0" indent="0">
              <a:buNone/>
              <a:defRPr/>
            </a:pPr>
            <a:r>
              <a:rPr lang="es-PE" sz="1575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  <a:r>
              <a:rPr lang="es-PE" sz="1575" dirty="0" err="1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Rdto</a:t>
            </a:r>
            <a:r>
              <a:rPr lang="es-PE" sz="1575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0.5 - 1.0 t/ha.</a:t>
            </a:r>
          </a:p>
          <a:p>
            <a:pPr marL="0" indent="0">
              <a:buNone/>
              <a:defRPr/>
            </a:pPr>
            <a:r>
              <a:rPr lang="es-PE" sz="1575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Disminuye 2 bolsas </a:t>
            </a:r>
            <a:r>
              <a:rPr lang="es-PE" sz="1575" dirty="0" err="1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úrea</a:t>
            </a:r>
            <a:r>
              <a:rPr lang="es-PE" sz="1575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/ha</a:t>
            </a:r>
          </a:p>
          <a:p>
            <a:pPr marL="0" indent="0">
              <a:buNone/>
              <a:defRPr/>
            </a:pPr>
            <a:r>
              <a:rPr lang="es-PE" sz="1575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Adopción: 15% 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2525486" y="284399"/>
            <a:ext cx="4920344" cy="707886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ctr"/>
            <a:r>
              <a:rPr lang="es-PE" altLang="es-PE" sz="2000" b="1" dirty="0"/>
              <a:t>Tecnologías de </a:t>
            </a:r>
            <a:r>
              <a:rPr lang="es-PE" altLang="es-PE" sz="2000" b="1" dirty="0" smtClean="0"/>
              <a:t>Manejo Agronómico </a:t>
            </a:r>
            <a:r>
              <a:rPr lang="es-PE" altLang="es-PE" sz="2000" b="1" dirty="0"/>
              <a:t>desarrollados por INIA en el Cultivo de Arroz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423830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0009" y="1007049"/>
            <a:ext cx="7736464" cy="324000"/>
          </a:xfrm>
          <a:noFill/>
        </p:spPr>
        <p:txBody>
          <a:bodyPr/>
          <a:lstStyle/>
          <a:p>
            <a:r>
              <a:rPr lang="es-PE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Fertilización en el cultivo de Arroz en la Selva Peruana</a:t>
            </a:r>
            <a:endParaRPr lang="es-PE" sz="1400" dirty="0">
              <a:solidFill>
                <a:srgbClr val="FF0000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423572" y="1391519"/>
            <a:ext cx="7877279" cy="3600000"/>
            <a:chOff x="981713" y="1011511"/>
            <a:chExt cx="7560000" cy="4014022"/>
          </a:xfrm>
        </p:grpSpPr>
        <p:grpSp>
          <p:nvGrpSpPr>
            <p:cNvPr id="4" name="Grupo 3"/>
            <p:cNvGrpSpPr/>
            <p:nvPr/>
          </p:nvGrpSpPr>
          <p:grpSpPr>
            <a:xfrm>
              <a:off x="981713" y="1011511"/>
              <a:ext cx="7560000" cy="1296000"/>
              <a:chOff x="981713" y="1315638"/>
              <a:chExt cx="9773373" cy="1683233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1713" y="1315638"/>
                <a:ext cx="3600000" cy="1683233"/>
              </a:xfrm>
              <a:prstGeom prst="rect">
                <a:avLst/>
              </a:prstGeom>
            </p:spPr>
          </p:pic>
          <p:sp>
            <p:nvSpPr>
              <p:cNvPr id="6" name="CuadroTexto 5"/>
              <p:cNvSpPr txBox="1"/>
              <p:nvPr/>
            </p:nvSpPr>
            <p:spPr>
              <a:xfrm>
                <a:off x="5653827" y="1757058"/>
                <a:ext cx="5101259" cy="846848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es-PE" sz="16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(15 – 20 días después del trasplante)</a:t>
                </a:r>
              </a:p>
              <a:p>
                <a:r>
                  <a:rPr lang="es-PE" sz="1600" b="1" dirty="0">
                    <a:solidFill>
                      <a:srgbClr val="FFC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  <a:r>
                  <a:rPr lang="es-PE" sz="1600" b="1" dirty="0" smtClean="0">
                    <a:solidFill>
                      <a:srgbClr val="FFC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0% de la dosis de nitrógeno</a:t>
                </a:r>
                <a:endParaRPr lang="es-PE" sz="1600" b="1" dirty="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" name="Flecha derecha 6"/>
              <p:cNvSpPr/>
              <p:nvPr/>
            </p:nvSpPr>
            <p:spPr>
              <a:xfrm>
                <a:off x="4581713" y="1834088"/>
                <a:ext cx="874857" cy="527509"/>
              </a:xfrm>
              <a:prstGeom prst="rightArrow">
                <a:avLst/>
              </a:prstGeom>
              <a:solidFill>
                <a:srgbClr val="FFFF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981713" y="2358649"/>
              <a:ext cx="7560000" cy="1296000"/>
              <a:chOff x="981713" y="3058281"/>
              <a:chExt cx="9773373" cy="1833033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1713" y="3058281"/>
                <a:ext cx="3600000" cy="1833033"/>
              </a:xfrm>
              <a:prstGeom prst="rect">
                <a:avLst/>
              </a:prstGeom>
            </p:spPr>
          </p:pic>
          <p:sp>
            <p:nvSpPr>
              <p:cNvPr id="10" name="Flecha derecha 9"/>
              <p:cNvSpPr/>
              <p:nvPr/>
            </p:nvSpPr>
            <p:spPr>
              <a:xfrm>
                <a:off x="4581713" y="3711042"/>
                <a:ext cx="874857" cy="575369"/>
              </a:xfrm>
              <a:prstGeom prst="rightArrow">
                <a:avLst/>
              </a:prstGeom>
              <a:solidFill>
                <a:srgbClr val="FFFF00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>
                <a:off x="5699312" y="3651631"/>
                <a:ext cx="5055774" cy="1218874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es-PE" sz="16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(10 – 15 después de la 1era fertilización)</a:t>
                </a:r>
              </a:p>
              <a:p>
                <a:r>
                  <a:rPr lang="es-PE" sz="1600" b="1" dirty="0">
                    <a:solidFill>
                      <a:srgbClr val="FFC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  <a:r>
                  <a:rPr lang="es-PE" sz="1600" b="1" dirty="0" smtClean="0">
                    <a:solidFill>
                      <a:srgbClr val="FFC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0% de la dosis de nitrógeno</a:t>
                </a:r>
                <a:endParaRPr lang="es-PE" sz="1600" b="1" dirty="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981713" y="3729533"/>
              <a:ext cx="7560000" cy="1296000"/>
              <a:chOff x="981713" y="5038425"/>
              <a:chExt cx="9727886" cy="1850572"/>
            </a:xfrm>
          </p:grpSpPr>
          <p:pic>
            <p:nvPicPr>
              <p:cNvPr id="13" name="Imagen 12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1713" y="5038425"/>
                <a:ext cx="3600000" cy="1850572"/>
              </a:xfrm>
              <a:prstGeom prst="rect">
                <a:avLst/>
              </a:prstGeom>
            </p:spPr>
          </p:pic>
          <p:sp>
            <p:nvSpPr>
              <p:cNvPr id="14" name="Flecha derecha 13"/>
              <p:cNvSpPr/>
              <p:nvPr/>
            </p:nvSpPr>
            <p:spPr>
              <a:xfrm>
                <a:off x="4581713" y="5713248"/>
                <a:ext cx="874857" cy="580874"/>
              </a:xfrm>
              <a:prstGeom prst="rightArrow">
                <a:avLst/>
              </a:prstGeom>
              <a:solidFill>
                <a:srgbClr val="FFFF00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>
                <a:off x="5653826" y="5609548"/>
                <a:ext cx="5055773" cy="835006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es-PE" sz="16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(75 - 80 después de la siembra)</a:t>
                </a:r>
              </a:p>
              <a:p>
                <a:r>
                  <a:rPr lang="es-PE" sz="1600" b="1" dirty="0" smtClean="0">
                    <a:solidFill>
                      <a:srgbClr val="FFC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30% de la dosis de potasio</a:t>
                </a:r>
                <a:endParaRPr lang="es-PE" sz="1600" b="1" dirty="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533861" y="414956"/>
            <a:ext cx="4748725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E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Principales tecnologías y métodos transferidos </a:t>
            </a:r>
            <a:endParaRPr lang="es-ES" altLang="es-PE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601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9908" y="840799"/>
            <a:ext cx="4702629" cy="451966"/>
          </a:xfrm>
          <a:noFill/>
        </p:spPr>
        <p:txBody>
          <a:bodyPr/>
          <a:lstStyle/>
          <a:p>
            <a:r>
              <a:rPr lang="es-PE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Fitosanitario en el cultivo de Arroz</a:t>
            </a:r>
            <a:endParaRPr lang="es-PE" sz="1400" dirty="0">
              <a:solidFill>
                <a:srgbClr val="FF0000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95797" y="1335948"/>
            <a:ext cx="8216054" cy="3600000"/>
            <a:chOff x="200797" y="991573"/>
            <a:chExt cx="8216054" cy="4081857"/>
          </a:xfrm>
        </p:grpSpPr>
        <p:grpSp>
          <p:nvGrpSpPr>
            <p:cNvPr id="4" name="Grupo 3"/>
            <p:cNvGrpSpPr/>
            <p:nvPr/>
          </p:nvGrpSpPr>
          <p:grpSpPr>
            <a:xfrm>
              <a:off x="200797" y="991573"/>
              <a:ext cx="6480000" cy="1620000"/>
              <a:chOff x="70168" y="1642819"/>
              <a:chExt cx="7390553" cy="2381955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68" y="1642819"/>
                <a:ext cx="3960000" cy="2381955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  <p:sp>
            <p:nvSpPr>
              <p:cNvPr id="6" name="Flecha derecha 5"/>
              <p:cNvSpPr/>
              <p:nvPr/>
            </p:nvSpPr>
            <p:spPr>
              <a:xfrm>
                <a:off x="4030168" y="2008179"/>
                <a:ext cx="874857" cy="527509"/>
              </a:xfrm>
              <a:prstGeom prst="rightArrow">
                <a:avLst/>
              </a:prstGeom>
              <a:solidFill>
                <a:srgbClr val="FFFF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4940721" y="2001910"/>
                <a:ext cx="2520000" cy="967297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es-PE" sz="16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75 – 80 </a:t>
                </a:r>
                <a:r>
                  <a:rPr lang="es-PE" sz="1600" b="1" dirty="0" err="1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dds</a:t>
                </a:r>
                <a:endParaRPr lang="es-PE" sz="16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s-PE" sz="1600" b="1" dirty="0" smtClean="0">
                    <a:solidFill>
                      <a:srgbClr val="FFC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(Punto de algodón)</a:t>
                </a:r>
                <a:endParaRPr lang="es-PE" sz="1600" b="1" dirty="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1187559" y="2135048"/>
              <a:ext cx="6480000" cy="1620000"/>
              <a:chOff x="2897606" y="2833796"/>
              <a:chExt cx="7354857" cy="2381954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97606" y="2833796"/>
                <a:ext cx="3960000" cy="2381954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  <p:sp>
            <p:nvSpPr>
              <p:cNvPr id="10" name="Flecha derecha 9"/>
              <p:cNvSpPr/>
              <p:nvPr/>
            </p:nvSpPr>
            <p:spPr>
              <a:xfrm>
                <a:off x="6857606" y="3676211"/>
                <a:ext cx="874857" cy="527509"/>
              </a:xfrm>
              <a:prstGeom prst="rightArrow">
                <a:avLst/>
              </a:prstGeom>
              <a:solidFill>
                <a:srgbClr val="FFFF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>
                <a:off x="7732463" y="3597047"/>
                <a:ext cx="2520000" cy="967297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es-PE" sz="16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  <a:r>
                  <a:rPr lang="es-PE" sz="16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5- 90 </a:t>
                </a:r>
                <a:r>
                  <a:rPr lang="es-PE" sz="1600" b="1" dirty="0" err="1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dds</a:t>
                </a:r>
                <a:endParaRPr lang="es-PE" sz="16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s-PE" sz="1600" b="1" dirty="0" smtClean="0">
                    <a:solidFill>
                      <a:srgbClr val="FFC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(5% de floración)</a:t>
                </a:r>
                <a:endParaRPr lang="es-PE" sz="1600" b="1" dirty="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1936851" y="3489430"/>
              <a:ext cx="6480000" cy="1584000"/>
              <a:chOff x="4437777" y="4535454"/>
              <a:chExt cx="7354857" cy="2381955"/>
            </a:xfrm>
          </p:grpSpPr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7777" y="4535454"/>
                <a:ext cx="3960000" cy="2381955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  <p:sp>
            <p:nvSpPr>
              <p:cNvPr id="14" name="Flecha derecha 13"/>
              <p:cNvSpPr/>
              <p:nvPr/>
            </p:nvSpPr>
            <p:spPr>
              <a:xfrm>
                <a:off x="8397777" y="5522089"/>
                <a:ext cx="874857" cy="527509"/>
              </a:xfrm>
              <a:prstGeom prst="rightArrow">
                <a:avLst/>
              </a:prstGeom>
              <a:solidFill>
                <a:srgbClr val="FFFF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>
                <a:off x="9272634" y="5462677"/>
                <a:ext cx="2520000" cy="997063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es-PE" sz="16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95- 100 </a:t>
                </a:r>
                <a:r>
                  <a:rPr lang="es-PE" sz="1600" b="1" dirty="0" err="1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dds</a:t>
                </a:r>
                <a:endParaRPr lang="es-PE" sz="16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s-PE" sz="1600" b="1" dirty="0" smtClean="0">
                    <a:solidFill>
                      <a:srgbClr val="FFC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(50% de floración)</a:t>
                </a:r>
                <a:endParaRPr lang="es-PE" sz="1600" b="1" dirty="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533861" y="414956"/>
            <a:ext cx="4748725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E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Principales tecnologías y métodos transferidos </a:t>
            </a:r>
            <a:endParaRPr lang="es-ES" altLang="es-PE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10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3657" y="1160316"/>
            <a:ext cx="5138057" cy="451966"/>
          </a:xfrm>
          <a:solidFill>
            <a:srgbClr val="009900"/>
          </a:solidFill>
        </p:spPr>
        <p:txBody>
          <a:bodyPr/>
          <a:lstStyle/>
          <a:p>
            <a:pPr algn="ctr"/>
            <a:r>
              <a:rPr lang="es-PE" sz="1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Manejo adecuado de la lámina de agua</a:t>
            </a:r>
            <a:endParaRPr lang="es-PE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774" y="1517341"/>
            <a:ext cx="6554190" cy="32400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33861" y="414956"/>
            <a:ext cx="4748725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E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Principales tecnologías y métodos transferidos </a:t>
            </a:r>
            <a:endParaRPr lang="es-ES" altLang="es-PE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17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86581" y="1025197"/>
            <a:ext cx="8923335" cy="1432254"/>
            <a:chOff x="95001" y="3046597"/>
            <a:chExt cx="8923335" cy="162667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0485" y="3046597"/>
              <a:ext cx="2947851" cy="16200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4324" y="3053270"/>
              <a:ext cx="2947851" cy="16200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01" y="3053270"/>
              <a:ext cx="2947851" cy="1620000"/>
            </a:xfrm>
            <a:prstGeom prst="rect">
              <a:avLst/>
            </a:prstGeom>
          </p:spPr>
        </p:pic>
      </p:grpSp>
      <p:sp>
        <p:nvSpPr>
          <p:cNvPr id="8" name="Rectángulo 1"/>
          <p:cNvSpPr/>
          <p:nvPr/>
        </p:nvSpPr>
        <p:spPr>
          <a:xfrm>
            <a:off x="408713" y="2512795"/>
            <a:ext cx="3392363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Validación Agronómica </a:t>
            </a:r>
            <a:endParaRPr lang="es-E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“Desarrollo y Validación de un inoculante, a base de un consorcio bacteriano nativo para reducir el uso de fertilizantes químicos y mejorar la productividad de arroz (</a:t>
            </a:r>
            <a:r>
              <a:rPr lang="es-E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Oryza</a:t>
            </a:r>
            <a:r>
              <a:rPr lang="es-E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sativa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en la Región San Martín”</a:t>
            </a:r>
            <a:endParaRPr lang="es-ES" sz="1600" dirty="0"/>
          </a:p>
        </p:txBody>
      </p:sp>
      <p:graphicFrame>
        <p:nvGraphicFramePr>
          <p:cNvPr id="9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2873665"/>
              </p:ext>
            </p:extLst>
          </p:nvPr>
        </p:nvGraphicFramePr>
        <p:xfrm>
          <a:off x="4548110" y="2554752"/>
          <a:ext cx="3572633" cy="251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Imagen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88" y="180940"/>
            <a:ext cx="565812" cy="6858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2566" y="180940"/>
            <a:ext cx="4990605" cy="1098245"/>
          </a:xfrm>
          <a:solidFill>
            <a:srgbClr val="CCFFFF"/>
          </a:solidFill>
        </p:spPr>
        <p:txBody>
          <a:bodyPr/>
          <a:lstStyle/>
          <a:p>
            <a:pPr algn="ctr"/>
            <a:r>
              <a:rPr lang="es-PE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AVANCES EN MANEJO AGRONOMICO DEL</a:t>
            </a:r>
            <a:br>
              <a:rPr lang="es-PE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PE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CULTIVO DE ARROZ</a:t>
            </a:r>
            <a:endParaRPr lang="es-PE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9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9" grpId="1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:\Users\User\Desktop\PNI-ARROZ\FOTOS\P101076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10" y="862697"/>
            <a:ext cx="8032503" cy="3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6946" y="392753"/>
            <a:ext cx="5177642" cy="451966"/>
          </a:xfrm>
        </p:spPr>
        <p:txBody>
          <a:bodyPr/>
          <a:lstStyle/>
          <a:p>
            <a:r>
              <a:rPr lang="es-PE" dirty="0" smtClean="0">
                <a:latin typeface="Arial Black" panose="020B0A04020102020204" pitchFamily="34" charset="0"/>
              </a:rPr>
              <a:t>PROGRAMA NACIONAL DE ARROZ</a:t>
            </a:r>
            <a:endParaRPr lang="es-PE" dirty="0">
              <a:latin typeface="Arial Black" panose="020B0A04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7429" y="976051"/>
            <a:ext cx="7521864" cy="1719648"/>
          </a:xfrm>
          <a:solidFill>
            <a:srgbClr val="CCFFFF"/>
          </a:solidFill>
        </p:spPr>
        <p:txBody>
          <a:bodyPr/>
          <a:lstStyle/>
          <a:p>
            <a:r>
              <a:rPr lang="es-PE" sz="1800" b="1" dirty="0">
                <a:solidFill>
                  <a:schemeClr val="tx1"/>
                </a:solidFill>
              </a:rPr>
              <a:t>El Programa Nacional de Arroz es el encargado de mejorar las características de la producción del cultivo de arroz y la calidad de vida del productor arrocero para ello, trabaja en hacer frente a la creciente demanda interna e incrementar la rentabilidad del cultivo, en tres áreas fundamentales: reducción de costos de producción, mejoramiento de la calidad de grano e incremento de la productividad.</a:t>
            </a:r>
          </a:p>
          <a:p>
            <a:endParaRPr lang="es-PE" sz="1600" b="1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072324" y="2832595"/>
            <a:ext cx="7232073" cy="1971304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sz="2000" b="1" dirty="0" smtClean="0"/>
          </a:p>
          <a:p>
            <a:pPr algn="ctr"/>
            <a:r>
              <a:rPr lang="es-PE" sz="2000" b="1" dirty="0" smtClean="0"/>
              <a:t>OBJETIVO GENERAL:</a:t>
            </a:r>
          </a:p>
          <a:p>
            <a:pPr algn="ctr"/>
            <a:r>
              <a:rPr lang="es-PE" b="1" dirty="0">
                <a:solidFill>
                  <a:schemeClr val="tx1"/>
                </a:solidFill>
              </a:rPr>
              <a:t>Contribuir al incremento de la rentabilidad, mejorar la competitividad y la sostenibilidad económica y ambiental del cultivo de arroz en el Perú, mediante el desarrollo y adaptación de nuevas y mejores tecnologías de producción con enfoque </a:t>
            </a:r>
            <a:r>
              <a:rPr lang="es-PE" b="1" dirty="0" err="1">
                <a:solidFill>
                  <a:schemeClr val="tx1"/>
                </a:solidFill>
              </a:rPr>
              <a:t>ecosistémico</a:t>
            </a:r>
            <a:r>
              <a:rPr lang="es-PE" b="1" dirty="0">
                <a:solidFill>
                  <a:schemeClr val="tx1"/>
                </a:solidFill>
              </a:rPr>
              <a:t> que contribuyan a la seguridad y soberanía alimentaria del Perú.</a:t>
            </a:r>
          </a:p>
          <a:p>
            <a:pPr algn="ctr"/>
            <a:endParaRPr lang="es-PE" b="1" dirty="0" smtClean="0">
              <a:solidFill>
                <a:schemeClr val="tx1"/>
              </a:solidFill>
            </a:endParaRPr>
          </a:p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9131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343" y="942950"/>
            <a:ext cx="2610988" cy="198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8825" y="942950"/>
            <a:ext cx="2610000" cy="198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986" y="2980866"/>
            <a:ext cx="2605876" cy="1980000"/>
          </a:xfrm>
          <a:prstGeom prst="rect">
            <a:avLst/>
          </a:prstGeom>
        </p:spPr>
      </p:pic>
      <p:pic>
        <p:nvPicPr>
          <p:cNvPr id="8" name="Marcador de contenido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18824" y="2953302"/>
            <a:ext cx="2610001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1448052" y="2615984"/>
            <a:ext cx="2610000" cy="307777"/>
          </a:xfrm>
          <a:prstGeom prst="rect">
            <a:avLst/>
          </a:prstGeom>
          <a:solidFill>
            <a:schemeClr val="accent5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Valle del Bajo Mayo</a:t>
            </a:r>
            <a:endParaRPr lang="es-PE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118825" y="2612242"/>
            <a:ext cx="2610000" cy="307777"/>
          </a:xfrm>
          <a:prstGeom prst="rect">
            <a:avLst/>
          </a:prstGeom>
          <a:solidFill>
            <a:schemeClr val="accent5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Valle del Alto Mayo</a:t>
            </a:r>
            <a:endParaRPr lang="es-PE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418934" y="4642910"/>
            <a:ext cx="2606400" cy="307777"/>
          </a:xfrm>
          <a:prstGeom prst="rect">
            <a:avLst/>
          </a:prstGeom>
          <a:solidFill>
            <a:schemeClr val="accent5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Valle del Bajo Huallaga Central</a:t>
            </a:r>
            <a:endParaRPr lang="es-PE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125422" y="4615516"/>
            <a:ext cx="2610000" cy="307777"/>
          </a:xfrm>
          <a:prstGeom prst="rect">
            <a:avLst/>
          </a:prstGeom>
          <a:solidFill>
            <a:schemeClr val="accent5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Difusión de resultados</a:t>
            </a:r>
            <a:endParaRPr lang="es-PE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201420" y="942949"/>
            <a:ext cx="5848003" cy="538609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11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Validación Agronómica </a:t>
            </a:r>
            <a:endParaRPr lang="es-ES" sz="11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9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“Desarrollo y Validación de un inoculante, a base de un consorcio bacteriano nativo para reducir el uso de fertilizantes químicos y mejorar la productividad de arroz (</a:t>
            </a:r>
            <a:r>
              <a:rPr lang="es-ES" sz="9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Oryza</a:t>
            </a:r>
            <a:r>
              <a:rPr lang="es-ES" sz="9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sativa</a:t>
            </a:r>
            <a:r>
              <a:rPr lang="es-ES" sz="9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en la Región San Martín”</a:t>
            </a:r>
            <a:endParaRPr lang="es-ES" sz="900" dirty="0">
              <a:solidFill>
                <a:srgbClr val="0000CC"/>
              </a:solidFill>
            </a:endParaRPr>
          </a:p>
        </p:txBody>
      </p:sp>
      <p:pic>
        <p:nvPicPr>
          <p:cNvPr id="14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422" y="258448"/>
            <a:ext cx="821074" cy="648000"/>
          </a:xfrm>
          <a:prstGeom prst="rect">
            <a:avLst/>
          </a:prstGeom>
        </p:spPr>
      </p:pic>
      <p:pic>
        <p:nvPicPr>
          <p:cNvPr id="15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25" y="180939"/>
            <a:ext cx="565812" cy="6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7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05414" y="308309"/>
            <a:ext cx="4608186" cy="765747"/>
          </a:xfrm>
          <a:solidFill>
            <a:srgbClr val="00FF00"/>
          </a:solidFill>
        </p:spPr>
        <p:txBody>
          <a:bodyPr/>
          <a:lstStyle/>
          <a:p>
            <a:pPr algn="ctr"/>
            <a:r>
              <a:rPr lang="es-PE" sz="1800" dirty="0" smtClean="0">
                <a:solidFill>
                  <a:srgbClr val="0000CC"/>
                </a:solidFill>
                <a:latin typeface="Geometr415 Blk BT" panose="020B0802020204020303" pitchFamily="34" charset="0"/>
              </a:rPr>
              <a:t>Asociación Productores de Arroz Valle </a:t>
            </a:r>
            <a:r>
              <a:rPr lang="es-PE" sz="1800" dirty="0" err="1" smtClean="0">
                <a:solidFill>
                  <a:srgbClr val="0000CC"/>
                </a:solidFill>
                <a:latin typeface="Geometr415 Blk BT" panose="020B0802020204020303" pitchFamily="34" charset="0"/>
              </a:rPr>
              <a:t>Shanushi</a:t>
            </a:r>
            <a:r>
              <a:rPr lang="es-PE" sz="1800" dirty="0" smtClean="0">
                <a:solidFill>
                  <a:srgbClr val="0000CC"/>
                </a:solidFill>
                <a:latin typeface="Geometr415 Blk BT" panose="020B0802020204020303" pitchFamily="34" charset="0"/>
              </a:rPr>
              <a:t> (APAVASH) - Yurimaguas</a:t>
            </a:r>
            <a:endParaRPr lang="es-PE" sz="1800" dirty="0">
              <a:solidFill>
                <a:srgbClr val="0000CC"/>
              </a:solidFill>
              <a:latin typeface="Geometr415 Blk BT" panose="020B0802020204020303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61" y="1037337"/>
            <a:ext cx="3135029" cy="23512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514" y="2745814"/>
            <a:ext cx="4049484" cy="2397685"/>
          </a:xfrm>
          <a:prstGeom prst="rect">
            <a:avLst/>
          </a:prstGeom>
        </p:spPr>
      </p:pic>
      <p:pic>
        <p:nvPicPr>
          <p:cNvPr id="5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513" y="1074056"/>
            <a:ext cx="4049485" cy="227783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5137794" y="2745814"/>
            <a:ext cx="3962921" cy="860484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s-ES" sz="2000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s-PE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Semilleros Asociación Productores Valle del Shanusi Yurimaguas, 2020</a:t>
            </a:r>
            <a:endParaRPr lang="es-P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57" y="2669462"/>
            <a:ext cx="4404813" cy="247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"/>
            <a:ext cx="9144000" cy="512826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1" y="4167998"/>
            <a:ext cx="5569526" cy="847957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s-ES" sz="2000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s-P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Ensayos Multilocales de Líneas avanzadas  Productor: Atilano Delgado León – Carhuapoma - Bellavista 2019 A,  2019 B.</a:t>
            </a:r>
            <a:endParaRPr lang="es-P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F:\PNI-ARROZ\FOTOS\P10109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6" y="2455024"/>
            <a:ext cx="3574473" cy="268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7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1030514" y="122767"/>
            <a:ext cx="6981372" cy="847957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s-ES" sz="2000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s-P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Ensayos Multilocales de Líneas avanzadas  - Productor: José Luis Castillo Domínguez Tocache 2018</a:t>
            </a:r>
            <a:endParaRPr lang="es-P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4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7" y="1045028"/>
            <a:ext cx="7286174" cy="400198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5658" y="1030512"/>
            <a:ext cx="6937828" cy="567175"/>
          </a:xfrm>
          <a:solidFill>
            <a:srgbClr val="00FF00"/>
          </a:solidFill>
        </p:spPr>
        <p:txBody>
          <a:bodyPr/>
          <a:lstStyle/>
          <a:p>
            <a:pPr algn="ctr"/>
            <a:r>
              <a:rPr lang="es-P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Ensayos</a:t>
            </a:r>
            <a:r>
              <a:rPr lang="es-PE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Multilocales de Líneas avanzadas  - Productor: José Luis Castillo Domínguez,  </a:t>
            </a:r>
            <a:r>
              <a:rPr lang="es-P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Tocache</a:t>
            </a:r>
            <a:r>
              <a:rPr lang="es-P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- 2017</a:t>
            </a:r>
            <a:endParaRPr lang="es-PE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60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26546"/>
            <a:ext cx="8781142" cy="4939928"/>
          </a:xfrm>
          <a:prstGeom prst="rect">
            <a:avLst/>
          </a:prstGeom>
        </p:spPr>
      </p:pic>
      <p:sp>
        <p:nvSpPr>
          <p:cNvPr id="5" name="WordArt 5" descr="DSC00257"/>
          <p:cNvSpPr>
            <a:spLocks noChangeArrowheads="1" noChangeShapeType="1" noTextEdit="1"/>
          </p:cNvSpPr>
          <p:nvPr/>
        </p:nvSpPr>
        <p:spPr bwMode="auto">
          <a:xfrm>
            <a:off x="4266867" y="126546"/>
            <a:ext cx="4849744" cy="1747156"/>
          </a:xfrm>
          <a:prstGeom prst="rect">
            <a:avLst/>
          </a:prstGeom>
          <a:solidFill>
            <a:srgbClr val="FFFF99"/>
          </a:solidFill>
        </p:spPr>
        <p:txBody>
          <a:bodyPr wrap="none" fromWordArt="1">
            <a:prstTxWarp prst="textCascadeUp">
              <a:avLst>
                <a:gd name="adj" fmla="val 80042"/>
              </a:avLst>
            </a:prstTxWarp>
            <a:scene3d>
              <a:camera prst="legacyPerspectiveTopLeft">
                <a:rot lat="0" lon="20519997" rev="0"/>
              </a:camera>
              <a:lightRig rig="legacyHarsh3" dir="r"/>
            </a:scene3d>
            <a:sp3d extrusionH="430200" prstMaterial="legacyMatte">
              <a:extrusionClr>
                <a:srgbClr val="008000"/>
              </a:extrusionClr>
            </a:sp3d>
          </a:bodyPr>
          <a:lstStyle/>
          <a:p>
            <a:pPr algn="ctr"/>
            <a:r>
              <a:rPr lang="es-PE" sz="3600" kern="10" dirty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al Black"/>
              </a:rPr>
              <a:t>Gracias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4934191" y="3847604"/>
            <a:ext cx="3515096" cy="54626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400" b="1" dirty="0" smtClean="0">
                <a:solidFill>
                  <a:schemeClr val="tx1"/>
                </a:solidFill>
              </a:rPr>
              <a:t>laguinaga@inia.gob.pe</a:t>
            </a:r>
            <a:endParaRPr lang="es-PE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86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70068" y="516412"/>
            <a:ext cx="5177642" cy="451966"/>
          </a:xfrm>
        </p:spPr>
        <p:txBody>
          <a:bodyPr/>
          <a:lstStyle/>
          <a:p>
            <a:r>
              <a:rPr lang="es-PE" dirty="0" smtClean="0">
                <a:latin typeface="Arial Black" panose="020B0A04020102020204" pitchFamily="34" charset="0"/>
              </a:rPr>
              <a:t>PROGRAMA NACIONAL DE ARROZ</a:t>
            </a:r>
            <a:endParaRPr lang="es-PE" dirty="0">
              <a:latin typeface="Arial Black" panose="020B0A040201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30628" y="968378"/>
            <a:ext cx="6293924" cy="3983632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400" b="1" dirty="0" smtClean="0"/>
              <a:t>LÍNEAS DE TRABAJO:</a:t>
            </a:r>
          </a:p>
          <a:p>
            <a:r>
              <a:rPr lang="es-PE" b="1" dirty="0"/>
              <a:t>El programa se enfoca en la generación de tecnologías bajo las siguientes líneas: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s-PE" b="1" dirty="0"/>
              <a:t>Mejoramiento genético, donde se desarrolla y transfiere variedades estables de alto potencial de rendimiento y de buena calidad de grano. Para ser estables estas variedades deben estar adaptadas a las condiciones bióticas y abióticas predominantes en las principales áreas productoras de arroz.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s-PE" b="1" dirty="0"/>
              <a:t>Manejo agronómico del cultivo, donde las investigaciones se centralizan en aspectos fundamentales como manejo agronómico, manejo de plagas y enfermedades y manejo eficiente del agua de riego.</a:t>
            </a:r>
          </a:p>
          <a:p>
            <a:pPr algn="ctr"/>
            <a:endParaRPr lang="es-PE" dirty="0"/>
          </a:p>
        </p:txBody>
      </p:sp>
      <p:pic>
        <p:nvPicPr>
          <p:cNvPr id="7" name="6 Imagen" descr="C:\Users\User\Downloads\IMG-20200801-WA0050.jpg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8931" y="1069807"/>
            <a:ext cx="2517568" cy="196384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" name="7 Imagen" descr="C:\Users\User\Desktop\PNI-ARROZ\FOTOS\P101081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31" y="3265714"/>
            <a:ext cx="2517568" cy="171739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8 Imagen" descr="C:\Users\User\Downloads\IMG-20200915-WA0039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715" y="1143269"/>
            <a:ext cx="1239698" cy="879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26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6806045" y="1319645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 smtClean="0"/>
              <a:t>Programa Arroz </a:t>
            </a:r>
          </a:p>
          <a:p>
            <a:pPr marL="228600" indent="-228600">
              <a:buFont typeface="+mj-lt"/>
              <a:buAutoNum type="arabicPeriod"/>
            </a:pPr>
            <a:r>
              <a:rPr lang="es-PE" sz="1600" dirty="0" smtClean="0"/>
              <a:t>Lambayeque</a:t>
            </a:r>
          </a:p>
          <a:p>
            <a:pPr marL="228600" indent="-228600">
              <a:buFont typeface="+mj-lt"/>
              <a:buAutoNum type="arabicPeriod"/>
            </a:pPr>
            <a:r>
              <a:rPr lang="es-PE" sz="1600" dirty="0" smtClean="0"/>
              <a:t>San Martín</a:t>
            </a:r>
          </a:p>
          <a:p>
            <a:endParaRPr lang="es-PE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3360909" y="812438"/>
            <a:ext cx="309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dirty="0" smtClean="0"/>
              <a:t>ÁMBITO DE INTERVENCIÓN</a:t>
            </a:r>
            <a:endParaRPr lang="es-PE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3813"/>
            <a:ext cx="6556663" cy="382385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687711" y="2889306"/>
            <a:ext cx="2337955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400" b="1" dirty="0" smtClean="0"/>
              <a:t>- Selección de variedades convencionales</a:t>
            </a:r>
          </a:p>
          <a:p>
            <a:r>
              <a:rPr lang="es-PE" sz="1400" b="1" dirty="0" smtClean="0"/>
              <a:t>- Selección de variedades </a:t>
            </a:r>
            <a:r>
              <a:rPr lang="es-PE" sz="1400" b="1" dirty="0" err="1" smtClean="0"/>
              <a:t>biofortificadas</a:t>
            </a:r>
            <a:r>
              <a:rPr lang="es-PE" sz="1400" b="1" dirty="0" smtClean="0"/>
              <a:t> en Hierro y Zinc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949077" y="4023486"/>
            <a:ext cx="1388314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PE" sz="1400" dirty="0" smtClean="0">
                <a:solidFill>
                  <a:srgbClr val="FFFF00"/>
                </a:solidFill>
              </a:rPr>
              <a:t>Huallaga Central</a:t>
            </a:r>
          </a:p>
          <a:p>
            <a:r>
              <a:rPr lang="es-PE" sz="1400" dirty="0" smtClean="0">
                <a:solidFill>
                  <a:schemeClr val="bg1"/>
                </a:solidFill>
              </a:rPr>
              <a:t>. Resistencia a </a:t>
            </a:r>
            <a:r>
              <a:rPr lang="es-PE" sz="1400" dirty="0" err="1" smtClean="0">
                <a:solidFill>
                  <a:schemeClr val="bg1"/>
                </a:solidFill>
              </a:rPr>
              <a:t>Burkholderia</a:t>
            </a:r>
            <a:r>
              <a:rPr lang="es-PE" sz="1400" dirty="0" smtClean="0">
                <a:solidFill>
                  <a:schemeClr val="bg1"/>
                </a:solidFill>
              </a:rPr>
              <a:t> </a:t>
            </a:r>
            <a:r>
              <a:rPr lang="es-PE" sz="1400" dirty="0" err="1" smtClean="0">
                <a:solidFill>
                  <a:schemeClr val="bg1"/>
                </a:solidFill>
              </a:rPr>
              <a:t>glumae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2" name="Conector recto 11"/>
          <p:cNvCxnSpPr>
            <a:endCxn id="7" idx="0"/>
          </p:cNvCxnSpPr>
          <p:nvPr/>
        </p:nvCxnSpPr>
        <p:spPr>
          <a:xfrm flipH="1">
            <a:off x="2643234" y="2990626"/>
            <a:ext cx="304361" cy="103286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2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17714" y="1796143"/>
            <a:ext cx="5280561" cy="3347357"/>
          </a:xfrm>
          <a:noFill/>
          <a:ln w="38100">
            <a:solidFill>
              <a:srgbClr val="006600"/>
            </a:solidFill>
          </a:ln>
        </p:spPr>
        <p:txBody>
          <a:bodyPr>
            <a:noAutofit/>
          </a:bodyPr>
          <a:lstStyle/>
          <a:p>
            <a:r>
              <a:rPr lang="es-PE" dirty="0" smtClean="0">
                <a:solidFill>
                  <a:srgbClr val="009900"/>
                </a:solidFill>
                <a:latin typeface="Geometr415 Blk BT" panose="020B0802020204020303" pitchFamily="34" charset="0"/>
              </a:rPr>
              <a:t>AVANCES</a:t>
            </a:r>
            <a:r>
              <a:rPr lang="es-PE" sz="1600" dirty="0" smtClean="0">
                <a:solidFill>
                  <a:schemeClr val="tx1"/>
                </a:solidFill>
              </a:rPr>
              <a:t/>
            </a:r>
            <a:br>
              <a:rPr lang="es-PE" sz="1600" dirty="0" smtClean="0">
                <a:solidFill>
                  <a:schemeClr val="tx1"/>
                </a:solidFill>
              </a:rPr>
            </a:br>
            <a:r>
              <a:rPr lang="es-PE" sz="1400" b="0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s-PE" sz="1400" b="0" dirty="0" smtClean="0">
                <a:solidFill>
                  <a:schemeClr val="tx1"/>
                </a:solidFill>
                <a:latin typeface="+mj-lt"/>
              </a:rPr>
            </a:br>
            <a:r>
              <a:rPr lang="es-PE" sz="1400" b="0" dirty="0" smtClean="0">
                <a:solidFill>
                  <a:schemeClr val="tx1"/>
                </a:solidFill>
                <a:latin typeface="+mj-lt"/>
              </a:rPr>
              <a:t>. A la fecha, se dispone de un total de 850 líneas segregantes (F4 – F7), 250 líneas avanzadas y 10 líneas promisorias de Arroz. </a:t>
            </a:r>
            <a:br>
              <a:rPr lang="es-PE" sz="1400" b="0" dirty="0" smtClean="0">
                <a:solidFill>
                  <a:schemeClr val="tx1"/>
                </a:solidFill>
                <a:latin typeface="+mj-lt"/>
              </a:rPr>
            </a:br>
            <a:r>
              <a:rPr lang="es-PE" sz="1400" b="0" dirty="0" smtClean="0">
                <a:solidFill>
                  <a:schemeClr val="tx1"/>
                </a:solidFill>
                <a:latin typeface="+mj-lt"/>
              </a:rPr>
              <a:t>. Se ha implementado una área para realizar hibridaciones en arroz, para generar nuevas variedades de arroz para la Selva Peruana.</a:t>
            </a:r>
            <a:br>
              <a:rPr lang="es-PE" sz="1400" b="0" dirty="0" smtClean="0">
                <a:solidFill>
                  <a:schemeClr val="tx1"/>
                </a:solidFill>
                <a:latin typeface="+mj-lt"/>
              </a:rPr>
            </a:br>
            <a:r>
              <a:rPr lang="es-PE" sz="1400" b="0" dirty="0" smtClean="0">
                <a:solidFill>
                  <a:schemeClr val="tx1"/>
                </a:solidFill>
                <a:latin typeface="+mj-lt"/>
              </a:rPr>
              <a:t>. Se ha identificado sitios </a:t>
            </a:r>
            <a:r>
              <a:rPr lang="es-PE" sz="1400" b="0" dirty="0" err="1" smtClean="0">
                <a:solidFill>
                  <a:schemeClr val="tx1"/>
                </a:solidFill>
                <a:latin typeface="+mj-lt"/>
              </a:rPr>
              <a:t>hots</a:t>
            </a:r>
            <a:r>
              <a:rPr lang="es-PE" sz="1400" b="0" dirty="0" smtClean="0">
                <a:solidFill>
                  <a:schemeClr val="tx1"/>
                </a:solidFill>
                <a:latin typeface="+mj-lt"/>
              </a:rPr>
              <a:t> spots para seleccionar germoplasma resistente y/o tolerante a enfermedades fungosas (Valle del Alto Mayo) y bacterianas (Valle del Huallaga Central).</a:t>
            </a:r>
            <a:br>
              <a:rPr lang="es-PE" sz="1400" b="0" dirty="0" smtClean="0">
                <a:solidFill>
                  <a:schemeClr val="tx1"/>
                </a:solidFill>
                <a:latin typeface="+mj-lt"/>
              </a:rPr>
            </a:br>
            <a:r>
              <a:rPr lang="es-PE" sz="1400" b="0" dirty="0" smtClean="0">
                <a:solidFill>
                  <a:schemeClr val="tx1"/>
                </a:solidFill>
                <a:latin typeface="+mj-lt"/>
              </a:rPr>
              <a:t>. Existe Alianzas Estratégicas para generar nuevas tecnologías en Arroz, con el Centro Internacional de Agricultura Tropical (CIAT) – Colombia, Proyecto Especial Alto Mayo (PEAM) y la Universidad Nacional de San Martín.</a:t>
            </a:r>
            <a:endParaRPr lang="es-PE" sz="1600" dirty="0">
              <a:solidFill>
                <a:schemeClr val="tx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859" y="986485"/>
            <a:ext cx="2188932" cy="1375123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11291065" y="662766"/>
            <a:ext cx="3775569" cy="647438"/>
          </a:xfrm>
          <a:prstGeom prst="round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Estación Experimental Agraria </a:t>
            </a:r>
          </a:p>
          <a:p>
            <a:pPr algn="ctr"/>
            <a:r>
              <a:rPr lang="es-PE" dirty="0" smtClean="0"/>
              <a:t>“El Porvenir”</a:t>
            </a:r>
            <a:endParaRPr lang="es-PE" dirty="0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428624" y="859370"/>
            <a:ext cx="4505325" cy="1167143"/>
          </a:xfrm>
          <a:prstGeom prst="rect">
            <a:avLst/>
          </a:prstGeom>
          <a:solidFill>
            <a:srgbClr val="CCFFFF"/>
          </a:solidFill>
          <a:ln w="38100">
            <a:solidFill>
              <a:srgbClr val="0099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s-ES" sz="2000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s-PE" sz="16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NACIONAL DE ARROZ - INIA </a:t>
            </a:r>
            <a:r>
              <a:rPr lang="es-PE" sz="1600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PE" sz="1600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PE" sz="1600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AVANCES Y LOGROS EN MEJORAMIENTO GENETICO EN EL CULTIVO DE ARROZ.</a:t>
            </a:r>
          </a:p>
          <a:p>
            <a:pPr algn="ctr"/>
            <a:r>
              <a:rPr lang="es-PE" sz="1600" dirty="0" smtClean="0">
                <a:solidFill>
                  <a:srgbClr val="00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EEA EL PORVENIR</a:t>
            </a:r>
            <a:endParaRPr lang="es-PE" sz="1600" dirty="0">
              <a:solidFill>
                <a:srgbClr val="009900"/>
              </a:solidFill>
            </a:endParaRPr>
          </a:p>
        </p:txBody>
      </p:sp>
      <p:pic>
        <p:nvPicPr>
          <p:cNvPr id="7" name="Imagen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859" y="2454358"/>
            <a:ext cx="1785066" cy="1467894"/>
          </a:xfrm>
          <a:prstGeom prst="rect">
            <a:avLst/>
          </a:prstGeom>
        </p:spPr>
      </p:pic>
      <p:pic>
        <p:nvPicPr>
          <p:cNvPr id="8" name="Imagen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8616" y="986485"/>
            <a:ext cx="920109" cy="138766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051" y="3581400"/>
            <a:ext cx="2164474" cy="15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75" y="978451"/>
            <a:ext cx="3870115" cy="3600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17940" y="263047"/>
            <a:ext cx="4635616" cy="58477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Ensayos de Rendimiento  – Sector </a:t>
            </a:r>
            <a:r>
              <a:rPr lang="es-PE" sz="1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Shica</a:t>
            </a:r>
            <a:r>
              <a:rPr lang="es-PE" sz="1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Valle del Alto Mayo – PEAM.</a:t>
            </a:r>
            <a:endParaRPr lang="es-PE" sz="1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761" y="1048601"/>
            <a:ext cx="2356705" cy="17218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8244" y="978451"/>
            <a:ext cx="2452718" cy="1792048"/>
          </a:xfrm>
          <a:prstGeom prst="rect">
            <a:avLst/>
          </a:prstGeom>
        </p:spPr>
      </p:pic>
      <p:pic>
        <p:nvPicPr>
          <p:cNvPr id="7" name="Imagen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194"/>
          <a:stretch/>
        </p:blipFill>
        <p:spPr>
          <a:xfrm>
            <a:off x="4278244" y="2993571"/>
            <a:ext cx="2483706" cy="1899724"/>
          </a:xfrm>
          <a:prstGeom prst="rect">
            <a:avLst/>
          </a:prstGeom>
        </p:spPr>
      </p:pic>
      <p:pic>
        <p:nvPicPr>
          <p:cNvPr id="8" name="Imagen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760" y="3267780"/>
            <a:ext cx="2186453" cy="144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00" y="3132268"/>
            <a:ext cx="3171075" cy="19713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05439" y="221751"/>
            <a:ext cx="3912817" cy="636997"/>
          </a:xfrm>
          <a:solidFill>
            <a:srgbClr val="00FF00"/>
          </a:solidFill>
        </p:spPr>
        <p:txBody>
          <a:bodyPr/>
          <a:lstStyle/>
          <a:p>
            <a:pPr algn="ctr"/>
            <a:r>
              <a:rPr lang="es-PE" dirty="0" smtClean="0">
                <a:solidFill>
                  <a:srgbClr val="0000CC"/>
                </a:solidFill>
              </a:rPr>
              <a:t>Laboratorios Calidad Molinera y Culinaria</a:t>
            </a:r>
            <a:endParaRPr lang="es-PE" dirty="0">
              <a:solidFill>
                <a:srgbClr val="0000CC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" y="3132268"/>
            <a:ext cx="2815119" cy="1549641"/>
          </a:xfrm>
          <a:prstGeom prst="rect">
            <a:avLst/>
          </a:prstGeom>
        </p:spPr>
      </p:pic>
      <p:pic>
        <p:nvPicPr>
          <p:cNvPr id="8" name="7 Imagen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12"/>
          <a:stretch/>
        </p:blipFill>
        <p:spPr>
          <a:xfrm>
            <a:off x="2975011" y="3094880"/>
            <a:ext cx="2501864" cy="1624415"/>
          </a:xfrm>
          <a:prstGeom prst="rect">
            <a:avLst/>
          </a:prstGeom>
        </p:spPr>
      </p:pic>
      <p:pic>
        <p:nvPicPr>
          <p:cNvPr id="9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" y="934948"/>
            <a:ext cx="2552592" cy="1695866"/>
          </a:xfrm>
          <a:prstGeom prst="rect">
            <a:avLst/>
          </a:prstGeom>
        </p:spPr>
      </p:pic>
      <p:pic>
        <p:nvPicPr>
          <p:cNvPr id="11" name="10 Imagen" descr="C:\Users\User\Downloads\IMG-20200529-WA0013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55" y="975056"/>
            <a:ext cx="2630184" cy="169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C:\Users\User\Downloads\IMG-20200529-WA0018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5487" y="1006399"/>
            <a:ext cx="2591388" cy="1624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 redondeado"/>
          <p:cNvSpPr/>
          <p:nvPr/>
        </p:nvSpPr>
        <p:spPr>
          <a:xfrm>
            <a:off x="658696" y="2691690"/>
            <a:ext cx="3452117" cy="329870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ln>
                  <a:solidFill>
                    <a:schemeClr val="tx1"/>
                  </a:solidFill>
                </a:ln>
              </a:rPr>
              <a:t>Laboratorio de  Calidad Molinería</a:t>
            </a:r>
            <a:endParaRPr lang="es-PE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658696" y="4740896"/>
            <a:ext cx="3433282" cy="362736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ln>
                  <a:solidFill>
                    <a:schemeClr val="tx1"/>
                  </a:solidFill>
                </a:ln>
              </a:rPr>
              <a:t>Laboratorio de Calidad  Culinaria</a:t>
            </a:r>
            <a:endParaRPr lang="es-PE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6" name="Imagen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00" y="975056"/>
            <a:ext cx="3171075" cy="2011326"/>
          </a:xfrm>
          <a:prstGeom prst="rect">
            <a:avLst/>
          </a:prstGeom>
        </p:spPr>
      </p:pic>
      <p:sp>
        <p:nvSpPr>
          <p:cNvPr id="15" name="14 Rectángulo redondeado"/>
          <p:cNvSpPr/>
          <p:nvPr/>
        </p:nvSpPr>
        <p:spPr>
          <a:xfrm>
            <a:off x="6567325" y="2775844"/>
            <a:ext cx="1847423" cy="491432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ln>
                  <a:solidFill>
                    <a:schemeClr val="tx1"/>
                  </a:solidFill>
                </a:ln>
              </a:rPr>
              <a:t>Sala de Trabajo</a:t>
            </a:r>
            <a:endParaRPr lang="es-PE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2949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 descr="DSC00257"/>
          <p:cNvSpPr>
            <a:spLocks noChangeArrowheads="1" noChangeShapeType="1" noTextEdit="1"/>
          </p:cNvSpPr>
          <p:nvPr/>
        </p:nvSpPr>
        <p:spPr bwMode="auto">
          <a:xfrm>
            <a:off x="3071150" y="401672"/>
            <a:ext cx="4241328" cy="138902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80042"/>
              </a:avLst>
            </a:prstTxWarp>
            <a:scene3d>
              <a:camera prst="legacyPerspectiveTopLeft">
                <a:rot lat="0" lon="20519997" rev="0"/>
              </a:camera>
              <a:lightRig rig="legacyHarsh3" dir="r"/>
            </a:scene3d>
            <a:sp3d extrusionH="430200" prstMaterial="legacyMatte">
              <a:extrusionClr>
                <a:srgbClr val="008000"/>
              </a:extrusionClr>
            </a:sp3d>
          </a:bodyPr>
          <a:lstStyle/>
          <a:p>
            <a:pPr algn="ctr"/>
            <a:r>
              <a:rPr lang="es-PE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latin typeface="Arial Black"/>
              </a:rPr>
              <a:t>Logros</a:t>
            </a:r>
            <a:endParaRPr lang="es-PE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stretch>
                  <a:fillRect/>
                </a:stretch>
              </a:blipFill>
              <a:latin typeface="Arial Black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88415" y="1790700"/>
            <a:ext cx="4821735" cy="3184614"/>
          </a:xfrm>
          <a:noFill/>
          <a:ln w="38100">
            <a:solidFill>
              <a:srgbClr val="006600"/>
            </a:solidFill>
          </a:ln>
        </p:spPr>
        <p:txBody>
          <a:bodyPr>
            <a:noAutofit/>
          </a:bodyPr>
          <a:lstStyle/>
          <a:p>
            <a:pPr algn="ctr"/>
            <a:r>
              <a:rPr lang="es-PE" dirty="0" smtClean="0">
                <a:solidFill>
                  <a:srgbClr val="009900"/>
                </a:solidFill>
              </a:rPr>
              <a:t/>
            </a:r>
            <a:br>
              <a:rPr lang="es-PE" dirty="0" smtClean="0">
                <a:solidFill>
                  <a:srgbClr val="009900"/>
                </a:solidFill>
              </a:rPr>
            </a:br>
            <a:r>
              <a:rPr lang="es-PE" dirty="0" smtClean="0">
                <a:solidFill>
                  <a:srgbClr val="009900"/>
                </a:solidFill>
              </a:rPr>
              <a:t>Desarrollo </a:t>
            </a:r>
            <a:r>
              <a:rPr lang="es-PE" dirty="0">
                <a:solidFill>
                  <a:srgbClr val="009900"/>
                </a:solidFill>
              </a:rPr>
              <a:t>de nuevas variedades tolerantes y/o </a:t>
            </a:r>
            <a:r>
              <a:rPr lang="es-PE" dirty="0" smtClean="0">
                <a:solidFill>
                  <a:srgbClr val="009900"/>
                </a:solidFill>
              </a:rPr>
              <a:t>resistentes a plagas y enfermedades.</a:t>
            </a:r>
            <a:r>
              <a:rPr lang="es-PE" dirty="0" smtClean="0">
                <a:solidFill>
                  <a:schemeClr val="tx1"/>
                </a:solidFill>
              </a:rPr>
              <a:t/>
            </a:r>
            <a:br>
              <a:rPr lang="es-PE" dirty="0" smtClean="0">
                <a:solidFill>
                  <a:schemeClr val="tx1"/>
                </a:solidFill>
              </a:rPr>
            </a:br>
            <a:r>
              <a:rPr lang="es-PE" dirty="0" smtClean="0">
                <a:solidFill>
                  <a:schemeClr val="tx1"/>
                </a:solidFill>
                <a:latin typeface="+mj-lt"/>
              </a:rPr>
              <a:t>. Durante los últimos 20 años, el Programa Nacional de Arroz del INIA, libero oficialmente 06 variedades de arroz, para la Selva Peruana; siendo las mas de mayor impacto, Capirona, La Conquista y La Esperanza.</a:t>
            </a:r>
            <a:br>
              <a:rPr lang="es-PE" dirty="0" smtClean="0">
                <a:solidFill>
                  <a:schemeClr val="tx1"/>
                </a:solidFill>
                <a:latin typeface="+mj-lt"/>
              </a:rPr>
            </a:br>
            <a:r>
              <a:rPr lang="es-PE" dirty="0" smtClean="0">
                <a:solidFill>
                  <a:schemeClr val="tx1"/>
                </a:solidFill>
                <a:latin typeface="+mj-lt"/>
              </a:rPr>
              <a:t>..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5408115" y="1790700"/>
            <a:ext cx="3278686" cy="3184614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s-ES" sz="2000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dirty="0" smtClean="0">
                <a:solidFill>
                  <a:schemeClr val="tx1"/>
                </a:solidFill>
                <a:latin typeface="+mj-lt"/>
              </a:rPr>
              <a:t>INIA 514 – Bellavista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dirty="0" smtClean="0">
                <a:solidFill>
                  <a:schemeClr val="tx1"/>
                </a:solidFill>
                <a:latin typeface="+mj-lt"/>
              </a:rPr>
              <a:t>INIA 512 – Santa Clara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dirty="0" smtClean="0">
                <a:solidFill>
                  <a:schemeClr val="tx1"/>
                </a:solidFill>
                <a:latin typeface="+mj-lt"/>
              </a:rPr>
              <a:t>INIA 509 - La Esperanza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dirty="0" smtClean="0">
                <a:solidFill>
                  <a:schemeClr val="tx1"/>
                </a:solidFill>
                <a:latin typeface="+mj-lt"/>
              </a:rPr>
              <a:t>INIA 511 -  La Victoria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dirty="0" smtClean="0">
                <a:solidFill>
                  <a:schemeClr val="tx1"/>
                </a:solidFill>
                <a:latin typeface="+mj-lt"/>
              </a:rPr>
              <a:t>INIA 507 – La Conquista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dirty="0" smtClean="0">
                <a:solidFill>
                  <a:schemeClr val="tx1"/>
                </a:solidFill>
                <a:latin typeface="+mj-lt"/>
              </a:rPr>
              <a:t>CAPIRONA - INIA</a:t>
            </a:r>
            <a:br>
              <a:rPr lang="es-PE" dirty="0" smtClean="0">
                <a:solidFill>
                  <a:schemeClr val="tx1"/>
                </a:solidFill>
                <a:latin typeface="+mj-lt"/>
              </a:rPr>
            </a:br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5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9291</TotalTime>
  <Words>1535</Words>
  <Application>Microsoft Office PowerPoint</Application>
  <PresentationFormat>Presentación en pantalla (16:9)</PresentationFormat>
  <Paragraphs>213</Paragraphs>
  <Slides>36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Tema de Office</vt:lpstr>
      <vt:lpstr>PROGRAMA NACIONAL DE ARROZ “AVANCES Y LOGROS EN INVESTIGACION EN EL CULTIVO DE ARROZ EN LA COSTA Y SELVA PERUANA” Ing. Leandro Aguinaga Calderón Coordinador Nacional Programa de Arroz</vt:lpstr>
      <vt:lpstr>EL ARROZ EN EL PERU</vt:lpstr>
      <vt:lpstr>PROGRAMA NACIONAL DE ARROZ</vt:lpstr>
      <vt:lpstr>PROGRAMA NACIONAL DE ARROZ</vt:lpstr>
      <vt:lpstr>Presentación de PowerPoint</vt:lpstr>
      <vt:lpstr>AVANCES  . A la fecha, se dispone de un total de 850 líneas segregantes (F4 – F7), 250 líneas avanzadas y 10 líneas promisorias de Arroz.  . Se ha implementado una área para realizar hibridaciones en arroz, para generar nuevas variedades de arroz para la Selva Peruana. . Se ha identificado sitios hots spots para seleccionar germoplasma resistente y/o tolerante a enfermedades fungosas (Valle del Alto Mayo) y bacterianas (Valle del Huallaga Central). . Existe Alianzas Estratégicas para generar nuevas tecnologías en Arroz, con el Centro Internacional de Agricultura Tropical (CIAT) – Colombia, Proyecto Especial Alto Mayo (PEAM) y la Universidad Nacional de San Martín.</vt:lpstr>
      <vt:lpstr>Presentación de PowerPoint</vt:lpstr>
      <vt:lpstr>Laboratorios Calidad Molinera y Culinaria</vt:lpstr>
      <vt:lpstr> Desarrollo de nuevas variedades tolerantes y/o resistentes a plagas y enfermedades. . Durante los últimos 20 años, el Programa Nacional de Arroz del INIA, libero oficialmente 06 variedades de arroz, para la Selva Peruana; siendo las mas de mayor impacto, Capirona, La Conquista y La Esperanza. 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Variedad de arroz de  menor consumo de agua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 NACIONAL DE ARROZ - INIA  AVANCES EN MANEJO AGRONOMICO DEL CULTIVO DE ARROZ</vt:lpstr>
      <vt:lpstr>Presentación de PowerPoint</vt:lpstr>
      <vt:lpstr>Fertilización en el cultivo de Arroz en la Selva Peruana</vt:lpstr>
      <vt:lpstr>Control Fitosanitario en el cultivo de Arroz</vt:lpstr>
      <vt:lpstr>Manejo adecuado de la lámina de agua</vt:lpstr>
      <vt:lpstr>AVANCES EN MANEJO AGRONOMICO DEL  CULTIVO DE ARROZ</vt:lpstr>
      <vt:lpstr>Presentación de PowerPoint</vt:lpstr>
      <vt:lpstr>Asociación Productores de Arroz Valle Shanushi (APAVASH) - Yurimaguas</vt:lpstr>
      <vt:lpstr>Presentación de PowerPoint</vt:lpstr>
      <vt:lpstr>Presentación de PowerPoint</vt:lpstr>
      <vt:lpstr>Ensayos Multilocales de Líneas avanzadas  - Productor: José Luis Castillo Domínguez,  Tocache - 2017</vt:lpstr>
      <vt:lpstr>Presentación de PowerPoint</vt:lpstr>
      <vt:lpstr>Presentación de PowerPoint</vt:lpstr>
    </vt:vector>
  </TitlesOfParts>
  <Company>Ministerio de Agricultura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Ministerio  de Agricultura</dc:creator>
  <cp:lastModifiedBy>User</cp:lastModifiedBy>
  <cp:revision>568</cp:revision>
  <cp:lastPrinted>2018-11-22T11:12:32Z</cp:lastPrinted>
  <dcterms:created xsi:type="dcterms:W3CDTF">2017-02-07T16:59:32Z</dcterms:created>
  <dcterms:modified xsi:type="dcterms:W3CDTF">2020-09-23T00:13:03Z</dcterms:modified>
</cp:coreProperties>
</file>